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6" r:id="rId17"/>
    <p:sldId id="272" r:id="rId18"/>
    <p:sldId id="275" r:id="rId19"/>
    <p:sldId id="277" r:id="rId20"/>
    <p:sldId id="298" r:id="rId21"/>
    <p:sldId id="286" r:id="rId22"/>
    <p:sldId id="287" r:id="rId23"/>
    <p:sldId id="288" r:id="rId24"/>
    <p:sldId id="297" r:id="rId25"/>
    <p:sldId id="290" r:id="rId26"/>
    <p:sldId id="291" r:id="rId27"/>
    <p:sldId id="284" r:id="rId28"/>
    <p:sldId id="279" r:id="rId29"/>
    <p:sldId id="280" r:id="rId30"/>
    <p:sldId id="281" r:id="rId31"/>
    <p:sldId id="296" r:id="rId32"/>
    <p:sldId id="321" r:id="rId33"/>
    <p:sldId id="322" r:id="rId34"/>
    <p:sldId id="323" r:id="rId35"/>
    <p:sldId id="324" r:id="rId36"/>
    <p:sldId id="325" r:id="rId37"/>
    <p:sldId id="326" r:id="rId38"/>
    <p:sldId id="304" r:id="rId39"/>
    <p:sldId id="305" r:id="rId40"/>
    <p:sldId id="311" r:id="rId41"/>
    <p:sldId id="327" r:id="rId42"/>
    <p:sldId id="328" r:id="rId43"/>
    <p:sldId id="329" r:id="rId44"/>
    <p:sldId id="314" r:id="rId45"/>
    <p:sldId id="330" r:id="rId46"/>
    <p:sldId id="331" r:id="rId47"/>
    <p:sldId id="319" r:id="rId48"/>
    <p:sldId id="320" r:id="rId49"/>
  </p:sldIdLst>
  <p:sldSz cx="12192000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85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9A4B7-9EAF-4D4C-8783-DAED4E407FB6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E2838-9C95-480F-A744-14E715147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336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B09551C4-76D0-460C-8CF7-5DE3A59189FC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68864209-91D4-493D-8517-A6CECEF4A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66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8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D9A4EE-6019-4C3A-A13A-D1311B985BE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0677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8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8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E06BB5-01AA-4199-97DD-740FB584E1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25248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9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9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3A3B5A-0DFB-471A-B6A7-A64F1525E05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78644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0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0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833E2A-F279-4388-BE9A-23792947172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93616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1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1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D6F474-0B2C-44BF-853B-81421B9856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31515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2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2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9A21A5-CB1C-4A0C-8108-0E70B66F359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38581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3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3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0E39BD-7C3C-4923-8B0C-0AF93D1019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6634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6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3353A6-8C9B-4656-8ACE-1752AB3E63F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18537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0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B132CE-9EAB-455D-BB32-4C910C10983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236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1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F87F4E-EAF7-4E97-B6C4-FA999C6CA65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664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2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729172-01C5-43D6-A3E2-A13C3BCAF021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92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9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9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5A0820-2466-445A-BAF8-5F91BD8F02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16148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47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7ECBD9-5652-423A-ADD5-1D4C978A069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59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5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4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F34C2-8D6B-4759-8937-47FBF8580FB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57452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6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5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418E5A-07A3-4E52-9F58-68E267BB0FB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12308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7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6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D86319-1DD8-49B0-87F8-2F1FA0AE72F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7924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1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1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AB17A3-76AC-496F-B324-3AC78A9B04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27241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2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2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734079-725F-49B5-AC4B-0A04857681F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89261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3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3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76DDC3-7391-4124-80D8-F51A3F15A36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64487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4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4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4C4164-C2E4-48F3-8C70-CC5298C03E5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91173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5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5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A5DD06-05F7-4FBE-8E11-4CFA470EDCF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61712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6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D7BC36-6410-4709-8D08-612B76BE29A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31050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7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150F44-EA8B-41A9-B9F3-FAD6E91B72A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1501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2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14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186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011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6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18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34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836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944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93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632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55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445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343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4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320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65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4D5101D-8572-40E5-AC5C-6E4E825E816D}" type="datetimeFigureOut">
              <a:rPr lang="en-US" smtClean="0"/>
              <a:t>4/28/2016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3973D-2620-4FA0-811A-3FBC4C38B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090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www.google.com/url?sa=i&amp;rct=j&amp;q=zygote+cleavage+blastula+gastrula+organ+formation&amp;source=images&amp;cd=&amp;cad=rja&amp;uact=8&amp;docid=Btyf6xmlGHWZ5M&amp;tbnid=TfNO3WB2WDQ6bM:&amp;ved=0CAUQjRw&amp;url=http://www.studyblue.com/notes/note/n/reproductive-system-female/deck/2630277&amp;ei=jCyHU_DYEOHesAS-iICgBA&amp;bvm=bv.67720277,d.b2k&amp;psig=AFQjCNHda32x9o5MYY39YqH0ShbaqFGVaA&amp;ust=1401454080573480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Osmoregulation and Kidneys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Review Session lesson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9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038"/>
            <a:ext cx="8686800" cy="5635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Functional Unit of Kidney= </a:t>
            </a:r>
            <a:r>
              <a:rPr lang="en-US" dirty="0" err="1" smtClean="0">
                <a:solidFill>
                  <a:srgbClr val="FFFF00"/>
                </a:solidFill>
              </a:rPr>
              <a:t>Nephron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219330" y="776969"/>
            <a:ext cx="4430162" cy="5355312"/>
          </a:xfrm>
          <a:prstGeom prst="rect">
            <a:avLst/>
          </a:prstGeom>
          <a:solidFill>
            <a:srgbClr val="C000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sz="1600" dirty="0"/>
              <a:t>-</a:t>
            </a:r>
            <a:r>
              <a:rPr lang="en-US" dirty="0"/>
              <a:t>Mammals have a </a:t>
            </a:r>
            <a:r>
              <a:rPr lang="en-US" dirty="0">
                <a:solidFill>
                  <a:srgbClr val="FFFF00"/>
                </a:solidFill>
              </a:rPr>
              <a:t>pair of kidneys</a:t>
            </a:r>
            <a:r>
              <a:rPr lang="en-US" dirty="0"/>
              <a:t>; 10cm long; supplied with blood by </a:t>
            </a:r>
            <a:r>
              <a:rPr lang="en-US" u="sng" dirty="0">
                <a:solidFill>
                  <a:srgbClr val="FFFF00"/>
                </a:solidFill>
              </a:rPr>
              <a:t>renal artery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and </a:t>
            </a:r>
            <a:r>
              <a:rPr lang="en-US" u="sng" dirty="0">
                <a:solidFill>
                  <a:srgbClr val="FFFF00"/>
                </a:solidFill>
              </a:rPr>
              <a:t>renal vein</a:t>
            </a:r>
            <a:endParaRPr lang="en-US" dirty="0">
              <a:solidFill>
                <a:srgbClr val="FFFF00"/>
              </a:solidFill>
            </a:endParaRPr>
          </a:p>
          <a:p>
            <a:pPr marL="228600" indent="-228600"/>
            <a:r>
              <a:rPr lang="en-US" dirty="0"/>
              <a:t>-Urine exits each kidney via the </a:t>
            </a:r>
            <a:r>
              <a:rPr lang="en-US" u="sng" dirty="0">
                <a:solidFill>
                  <a:srgbClr val="FFFF00"/>
                </a:solidFill>
              </a:rPr>
              <a:t>ureter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and empties into the </a:t>
            </a:r>
            <a:r>
              <a:rPr lang="en-US" u="sng" dirty="0">
                <a:solidFill>
                  <a:srgbClr val="FFFF00"/>
                </a:solidFill>
              </a:rPr>
              <a:t>urinary bladder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which releases urine via </a:t>
            </a:r>
            <a:r>
              <a:rPr lang="en-US" u="sng" dirty="0">
                <a:solidFill>
                  <a:srgbClr val="FFFF00"/>
                </a:solidFill>
              </a:rPr>
              <a:t>urethra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during urination (which is controlled by sphincter muscles)</a:t>
            </a:r>
          </a:p>
          <a:p>
            <a:pPr marL="228600" indent="-228600"/>
            <a:r>
              <a:rPr lang="en-US" dirty="0"/>
              <a:t>-Structure of a kidney</a:t>
            </a:r>
          </a:p>
          <a:p>
            <a:pPr marL="685800" lvl="1" indent="-228600"/>
            <a:r>
              <a:rPr lang="en-US" dirty="0"/>
              <a:t>-Outer part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</a:t>
            </a:r>
            <a:r>
              <a:rPr lang="en-US" u="sng" dirty="0">
                <a:solidFill>
                  <a:srgbClr val="FFFF00"/>
                </a:solidFill>
              </a:rPr>
              <a:t>Renal cortex</a:t>
            </a:r>
            <a:endParaRPr lang="en-US" dirty="0">
              <a:solidFill>
                <a:srgbClr val="FFFF00"/>
              </a:solidFill>
            </a:endParaRPr>
          </a:p>
          <a:p>
            <a:pPr marL="685800" lvl="1" indent="-228600"/>
            <a:r>
              <a:rPr lang="en-US" dirty="0"/>
              <a:t>-Inner part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</a:t>
            </a:r>
            <a:r>
              <a:rPr lang="en-US" u="sng" dirty="0">
                <a:solidFill>
                  <a:srgbClr val="FFFF00"/>
                </a:solidFill>
              </a:rPr>
              <a:t>Renal medulla</a:t>
            </a:r>
            <a:endParaRPr lang="en-US" dirty="0">
              <a:solidFill>
                <a:srgbClr val="FFFF00"/>
              </a:solidFill>
            </a:endParaRPr>
          </a:p>
          <a:p>
            <a:pPr marL="685800" lvl="1" indent="-228600"/>
            <a:r>
              <a:rPr lang="en-US" dirty="0"/>
              <a:t>-Both renal cortex and renal medulla are associated with many excretory tubules</a:t>
            </a:r>
          </a:p>
          <a:p>
            <a:pPr marL="685800" lvl="1" indent="-228600"/>
            <a:r>
              <a:rPr lang="en-US" b="1" dirty="0"/>
              <a:t>-</a:t>
            </a:r>
            <a:r>
              <a:rPr lang="en-US" b="1" dirty="0">
                <a:solidFill>
                  <a:srgbClr val="00B0F0"/>
                </a:solidFill>
              </a:rPr>
              <a:t>Nephron</a:t>
            </a:r>
            <a:r>
              <a:rPr lang="en-US" dirty="0">
                <a:solidFill>
                  <a:srgbClr val="00B0F0"/>
                </a:solidFill>
              </a:rPr>
              <a:t> = Functional Unit</a:t>
            </a:r>
          </a:p>
          <a:p>
            <a:pPr lvl="2"/>
            <a:r>
              <a:rPr lang="en-US" dirty="0"/>
              <a:t>-Single long tube</a:t>
            </a:r>
          </a:p>
          <a:p>
            <a:pPr lvl="2"/>
            <a:r>
              <a:rPr lang="en-US" dirty="0"/>
              <a:t>-Ball of capillaries (</a:t>
            </a:r>
            <a:r>
              <a:rPr lang="en-US" u="sng" dirty="0">
                <a:solidFill>
                  <a:srgbClr val="FFFF00"/>
                </a:solidFill>
              </a:rPr>
              <a:t>glomerulus</a:t>
            </a:r>
            <a:r>
              <a:rPr lang="en-US" dirty="0"/>
              <a:t>) surrounded by </a:t>
            </a:r>
            <a:r>
              <a:rPr lang="en-US" u="sng" dirty="0">
                <a:solidFill>
                  <a:srgbClr val="FFFF00"/>
                </a:solidFill>
              </a:rPr>
              <a:t>Bowman’s capsule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3107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9072" y="900954"/>
            <a:ext cx="7149848" cy="571051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000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"/>
          <p:cNvSpPr>
            <a:spLocks noChangeArrowheads="1"/>
          </p:cNvSpPr>
          <p:nvPr/>
        </p:nvSpPr>
        <p:spPr bwMode="auto">
          <a:xfrm>
            <a:off x="918881" y="32221"/>
            <a:ext cx="10645589" cy="3139321"/>
          </a:xfrm>
          <a:prstGeom prst="rect">
            <a:avLst/>
          </a:prstGeom>
          <a:solidFill>
            <a:srgbClr val="00808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228600" indent="-228600">
              <a:tabLst>
                <a:tab pos="1828800" algn="l"/>
              </a:tabLst>
            </a:pPr>
            <a:r>
              <a:rPr lang="en-US" dirty="0">
                <a:ea typeface="Times New Roman" pitchFamily="18" charset="0"/>
                <a:cs typeface="Arial" charset="0"/>
              </a:rPr>
              <a:t>-</a:t>
            </a:r>
            <a:r>
              <a:rPr lang="en-US" dirty="0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Filtration of Blood </a:t>
            </a:r>
            <a:r>
              <a:rPr lang="en-US" dirty="0">
                <a:ea typeface="Times New Roman" pitchFamily="18" charset="0"/>
                <a:cs typeface="Arial" charset="0"/>
              </a:rPr>
              <a:t>occurs as blood pressure </a:t>
            </a:r>
            <a:r>
              <a:rPr lang="en-US" dirty="0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forces fluid from the blood in the glomerulus into the lumen of Bowman’s capsule</a:t>
            </a:r>
          </a:p>
          <a:p>
            <a:pPr eaLnBrk="0" hangingPunct="0">
              <a:tabLst>
                <a:tab pos="1828800" algn="l"/>
              </a:tabLst>
            </a:pPr>
            <a:r>
              <a:rPr lang="en-US" dirty="0">
                <a:ea typeface="Times New Roman" pitchFamily="18" charset="0"/>
                <a:cs typeface="Arial" charset="0"/>
              </a:rPr>
              <a:t>-Pathway of the filtrate: </a:t>
            </a:r>
          </a:p>
          <a:p>
            <a:pPr lvl="1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</a:rPr>
              <a:t>-Three regions of the Nephron</a:t>
            </a:r>
            <a:endParaRPr lang="en-US" dirty="0">
              <a:cs typeface="Arial" charset="0"/>
            </a:endParaRPr>
          </a:p>
          <a:p>
            <a:pPr lvl="2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</a:rPr>
              <a:t>(1) Proximal tubule</a:t>
            </a:r>
            <a:endParaRPr lang="en-US" dirty="0">
              <a:cs typeface="Arial" charset="0"/>
            </a:endParaRPr>
          </a:p>
          <a:p>
            <a:pPr lvl="2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</a:rPr>
              <a:t>	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</a:t>
            </a:r>
            <a:endParaRPr lang="en-US" dirty="0">
              <a:cs typeface="Arial" charset="0"/>
            </a:endParaRPr>
          </a:p>
          <a:p>
            <a:pPr lvl="2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  <a:sym typeface="Symbol" pitchFamily="18" charset="2"/>
              </a:rPr>
              <a:t>(2) Loop of Henle (descending/ ascending limbs)</a:t>
            </a:r>
            <a:endParaRPr lang="en-US" dirty="0">
              <a:cs typeface="Arial" charset="0"/>
              <a:sym typeface="Symbol" pitchFamily="18" charset="2"/>
            </a:endParaRPr>
          </a:p>
          <a:p>
            <a:pPr lvl="2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  <a:sym typeface="Symbol" pitchFamily="18" charset="2"/>
              </a:rPr>
              <a:t>	</a:t>
            </a:r>
            <a:endParaRPr lang="en-US" dirty="0">
              <a:cs typeface="Arial" charset="0"/>
            </a:endParaRPr>
          </a:p>
          <a:p>
            <a:pPr lvl="2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  <a:sym typeface="Symbol" pitchFamily="18" charset="2"/>
              </a:rPr>
              <a:t>(3) Distal Tubule</a:t>
            </a:r>
            <a:endParaRPr lang="en-US" dirty="0">
              <a:cs typeface="Arial" charset="0"/>
              <a:sym typeface="Symbol" pitchFamily="18" charset="2"/>
            </a:endParaRPr>
          </a:p>
          <a:p>
            <a:pPr lvl="2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  <a:sym typeface="Symbol" pitchFamily="18" charset="2"/>
              </a:rPr>
              <a:t>	</a:t>
            </a:r>
            <a:endParaRPr lang="en-US" dirty="0">
              <a:cs typeface="Arial" charset="0"/>
            </a:endParaRPr>
          </a:p>
          <a:p>
            <a:pPr lvl="2" eaLnBrk="0" hangingPunct="0">
              <a:tabLst>
                <a:tab pos="1828800" algn="l"/>
              </a:tabLst>
            </a:pPr>
            <a:r>
              <a:rPr lang="en-US" dirty="0">
                <a:cs typeface="Times New Roman" pitchFamily="18" charset="0"/>
                <a:sym typeface="Symbol" pitchFamily="18" charset="2"/>
              </a:rPr>
              <a:t>COLLECTING DUCT = gets emptied into renal pelvis which gets emptied by ureter</a:t>
            </a:r>
          </a:p>
        </p:txBody>
      </p:sp>
      <p:pic>
        <p:nvPicPr>
          <p:cNvPr id="13209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6508" y="3171540"/>
            <a:ext cx="6657975" cy="36480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64" y="3171540"/>
            <a:ext cx="3195917" cy="3622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898761" y="586218"/>
            <a:ext cx="2262753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Main Job of nephron is carried out in 4 steps: </a:t>
            </a:r>
          </a:p>
          <a:p>
            <a:pPr marL="465138" indent="-185738"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Filtration</a:t>
            </a:r>
          </a:p>
          <a:p>
            <a:pPr marL="465138" indent="-185738"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Secretion</a:t>
            </a:r>
          </a:p>
          <a:p>
            <a:pPr marL="465138" indent="-185738"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Reabsorption</a:t>
            </a:r>
          </a:p>
          <a:p>
            <a:pPr marL="465138" indent="-185738"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</a:rPr>
              <a:t>Excretion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66888" y="3378631"/>
            <a:ext cx="1859797" cy="2862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Bowman’s capsule has specialized cells called </a:t>
            </a:r>
            <a:r>
              <a:rPr lang="en-US" dirty="0" smtClean="0">
                <a:solidFill>
                  <a:srgbClr val="FFFF00"/>
                </a:solidFill>
              </a:rPr>
              <a:t>podocytes</a:t>
            </a:r>
            <a:r>
              <a:rPr lang="en-US" dirty="0" smtClean="0"/>
              <a:t>, which, along with </a:t>
            </a:r>
            <a:r>
              <a:rPr lang="en-US" dirty="0" smtClean="0">
                <a:solidFill>
                  <a:srgbClr val="FFFF00"/>
                </a:solidFill>
              </a:rPr>
              <a:t>slit pores </a:t>
            </a:r>
            <a:r>
              <a:rPr lang="en-US" dirty="0" smtClean="0"/>
              <a:t>increase the rate of filtration.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8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3"/>
          <p:cNvSpPr>
            <a:spLocks noChangeArrowheads="1"/>
          </p:cNvSpPr>
          <p:nvPr/>
        </p:nvSpPr>
        <p:spPr bwMode="auto">
          <a:xfrm>
            <a:off x="303239" y="4323799"/>
            <a:ext cx="9197788" cy="2308324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u="sng" dirty="0"/>
              <a:t>-</a:t>
            </a:r>
            <a:r>
              <a:rPr lang="en-US" u="sng" dirty="0">
                <a:solidFill>
                  <a:srgbClr val="FFFF00"/>
                </a:solidFill>
              </a:rPr>
              <a:t>Cortical Nephrons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shorter loops of Henle; confined to renal cortex; make up 80% of mammalian nephrons</a:t>
            </a:r>
          </a:p>
          <a:p>
            <a:pPr marL="228600" indent="-228600"/>
            <a:r>
              <a:rPr lang="en-US" u="sng" dirty="0"/>
              <a:t>-</a:t>
            </a:r>
            <a:r>
              <a:rPr lang="en-US" u="sng" dirty="0">
                <a:solidFill>
                  <a:srgbClr val="FFFF00"/>
                </a:solidFill>
              </a:rPr>
              <a:t>Juxtamedullary Nephrons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longer loops of Henle that extend into renal medulla; 20% of mammalian nephrons</a:t>
            </a:r>
          </a:p>
          <a:p>
            <a:pPr marL="228600" indent="-228600"/>
            <a:endParaRPr lang="en-US" dirty="0" smtClean="0"/>
          </a:p>
          <a:p>
            <a:pPr marL="228600" indent="-228600"/>
            <a:r>
              <a:rPr lang="en-US" dirty="0" smtClean="0"/>
              <a:t>Nephrons </a:t>
            </a:r>
            <a:r>
              <a:rPr lang="en-US" dirty="0"/>
              <a:t>lined by transport </a:t>
            </a:r>
            <a:r>
              <a:rPr lang="en-US" dirty="0" smtClean="0"/>
              <a:t>epithelium:</a:t>
            </a:r>
            <a:endParaRPr lang="en-US" dirty="0"/>
          </a:p>
          <a:p>
            <a:pPr marL="228600" indent="-228600"/>
            <a:r>
              <a:rPr lang="en-US" u="sng" dirty="0"/>
              <a:t>-</a:t>
            </a:r>
            <a:r>
              <a:rPr lang="en-US" u="sng" dirty="0">
                <a:solidFill>
                  <a:srgbClr val="FFFF00"/>
                </a:solidFill>
              </a:rPr>
              <a:t>Afferent arteriole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supplies blood to nephrons; branch of renal artery</a:t>
            </a:r>
          </a:p>
          <a:p>
            <a:pPr marL="228600" indent="-228600"/>
            <a:r>
              <a:rPr lang="en-US" u="sng" dirty="0"/>
              <a:t>-</a:t>
            </a:r>
            <a:r>
              <a:rPr lang="en-US" u="sng" dirty="0">
                <a:solidFill>
                  <a:srgbClr val="FFFF00"/>
                </a:solidFill>
              </a:rPr>
              <a:t>Vasa recta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capillary system that serves the loop of Henle</a:t>
            </a:r>
          </a:p>
        </p:txBody>
      </p:sp>
      <p:pic>
        <p:nvPicPr>
          <p:cNvPr id="13312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239" y="229720"/>
            <a:ext cx="5162550" cy="38671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31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5960" y="229720"/>
            <a:ext cx="3605213" cy="3810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794929" y="1425844"/>
            <a:ext cx="2247254" cy="34163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rgbClr val="FFFF00"/>
                </a:solidFill>
              </a:rPr>
              <a:t>REMEMBER</a:t>
            </a:r>
            <a:r>
              <a:rPr lang="en-US" dirty="0" smtClean="0"/>
              <a:t>: 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Filtration</a:t>
            </a:r>
            <a:r>
              <a:rPr lang="en-US" dirty="0" smtClean="0"/>
              <a:t> is </a:t>
            </a:r>
            <a:r>
              <a:rPr lang="en-US" dirty="0" smtClean="0">
                <a:solidFill>
                  <a:srgbClr val="FF0000"/>
                </a:solidFill>
              </a:rPr>
              <a:t>passive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nonselective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00B050"/>
                </a:solidFill>
              </a:rPr>
              <a:t>Secretion</a:t>
            </a:r>
            <a:r>
              <a:rPr lang="en-US" dirty="0" smtClean="0"/>
              <a:t> is </a:t>
            </a:r>
            <a:r>
              <a:rPr lang="en-US" dirty="0" smtClean="0">
                <a:solidFill>
                  <a:srgbClr val="00B050"/>
                </a:solidFill>
              </a:rPr>
              <a:t>active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B050"/>
                </a:solidFill>
              </a:rPr>
              <a:t>highly selective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00B0F0"/>
                </a:solidFill>
              </a:rPr>
              <a:t>Reabsorption</a:t>
            </a:r>
            <a:r>
              <a:rPr lang="en-US" dirty="0" smtClean="0"/>
              <a:t> is </a:t>
            </a:r>
            <a:r>
              <a:rPr lang="en-US" dirty="0" smtClean="0">
                <a:solidFill>
                  <a:srgbClr val="00B0F0"/>
                </a:solidFill>
              </a:rPr>
              <a:t>passive, active</a:t>
            </a:r>
            <a:r>
              <a:rPr lang="en-US" dirty="0" smtClean="0"/>
              <a:t>, and </a:t>
            </a:r>
            <a:r>
              <a:rPr lang="en-US" dirty="0" smtClean="0">
                <a:solidFill>
                  <a:srgbClr val="00B0F0"/>
                </a:solidFill>
              </a:rPr>
              <a:t>selective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15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162800" cy="762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From Blood Filtrate to Urine</a:t>
            </a:r>
            <a:endParaRPr lang="en-US" dirty="0"/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642040" y="929691"/>
            <a:ext cx="4751370" cy="5078313"/>
          </a:xfrm>
          <a:prstGeom prst="rect">
            <a:avLst/>
          </a:prstGeom>
          <a:solidFill>
            <a:srgbClr val="7030A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Proximal Tubule</a:t>
            </a:r>
          </a:p>
          <a:p>
            <a:pPr marL="685800" lvl="1" indent="-228600"/>
            <a:r>
              <a:rPr lang="en-US" dirty="0"/>
              <a:t>-Secretion/reabsorption alter composition of filtrate</a:t>
            </a:r>
          </a:p>
          <a:p>
            <a:pPr marL="685800" lvl="1" indent="-228600"/>
            <a:r>
              <a:rPr lang="en-US" dirty="0"/>
              <a:t>-Reabsorb 90% of buffer bicarbonate = IMPORTANT!</a:t>
            </a:r>
          </a:p>
          <a:p>
            <a:pPr marL="685800" lvl="1" indent="-228600"/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Most important function</a:t>
            </a:r>
            <a:r>
              <a:rPr lang="en-US" dirty="0"/>
              <a:t>: reabsorb water and </a:t>
            </a:r>
            <a:r>
              <a:rPr lang="en-US" dirty="0" err="1"/>
              <a:t>NaCl</a:t>
            </a:r>
            <a:endParaRPr lang="en-US" dirty="0"/>
          </a:p>
          <a:p>
            <a:r>
              <a:rPr lang="en-US" dirty="0" smtClean="0"/>
              <a:t>-</a:t>
            </a:r>
            <a:r>
              <a:rPr lang="en-US" dirty="0" smtClean="0">
                <a:solidFill>
                  <a:srgbClr val="FFFF00"/>
                </a:solidFill>
              </a:rPr>
              <a:t>DESCENDING LOOP OF HENLE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-Transport epithelium</a:t>
            </a:r>
          </a:p>
          <a:p>
            <a:pPr lvl="2"/>
            <a:r>
              <a:rPr lang="en-US" dirty="0"/>
              <a:t>-</a:t>
            </a:r>
            <a:r>
              <a:rPr lang="en-US" dirty="0">
                <a:solidFill>
                  <a:schemeClr val="bg1"/>
                </a:solidFill>
              </a:rPr>
              <a:t>Very permeable to: water</a:t>
            </a:r>
          </a:p>
          <a:p>
            <a:pPr marL="1143000" lvl="2" indent="-228600"/>
            <a:r>
              <a:rPr lang="en-US" dirty="0">
                <a:solidFill>
                  <a:schemeClr val="bg1"/>
                </a:solidFill>
              </a:rPr>
              <a:t>-NOT very permeable to: salts and solutes</a:t>
            </a:r>
          </a:p>
          <a:p>
            <a:pPr marL="685800" lvl="1" indent="-228600"/>
            <a:r>
              <a:rPr lang="en-US" dirty="0"/>
              <a:t>-Therefore, </a:t>
            </a:r>
            <a:r>
              <a:rPr lang="en-US" dirty="0">
                <a:solidFill>
                  <a:srgbClr val="FFFF00"/>
                </a:solidFill>
              </a:rPr>
              <a:t>osmolarity</a:t>
            </a:r>
            <a:r>
              <a:rPr lang="en-US" dirty="0"/>
              <a:t> of interstitial fluid </a:t>
            </a:r>
            <a:r>
              <a:rPr lang="en-US" dirty="0">
                <a:solidFill>
                  <a:srgbClr val="FFFF00"/>
                </a:solidFill>
              </a:rPr>
              <a:t>becomes increasingly greater</a:t>
            </a:r>
            <a:r>
              <a:rPr lang="en-US" dirty="0"/>
              <a:t> as it gets towards the inner medulla (because water flows out = filtrate becomes more concentrated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341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299510"/>
            <a:ext cx="4876800" cy="48926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342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3"/>
          <p:cNvSpPr>
            <a:spLocks noChangeArrowheads="1"/>
          </p:cNvSpPr>
          <p:nvPr/>
        </p:nvSpPr>
        <p:spPr bwMode="auto">
          <a:xfrm>
            <a:off x="6802159" y="498431"/>
            <a:ext cx="4921623" cy="5909310"/>
          </a:xfrm>
          <a:prstGeom prst="rect">
            <a:avLst/>
          </a:prstGeom>
          <a:solidFill>
            <a:srgbClr val="DAB0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-</a:t>
            </a:r>
            <a:r>
              <a:rPr lang="en-US" b="1" dirty="0" smtClean="0">
                <a:solidFill>
                  <a:srgbClr val="0070C0"/>
                </a:solidFill>
              </a:rPr>
              <a:t>ASCENDING LOOP OF HENLE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>
                <a:solidFill>
                  <a:schemeClr val="bg1"/>
                </a:solidFill>
              </a:rPr>
              <a:t>-Transport epithelium</a:t>
            </a:r>
          </a:p>
          <a:p>
            <a:pPr lvl="2"/>
            <a:r>
              <a:rPr lang="en-US" dirty="0"/>
              <a:t>-</a:t>
            </a:r>
            <a:r>
              <a:rPr lang="en-US" dirty="0">
                <a:solidFill>
                  <a:srgbClr val="0070C0"/>
                </a:solidFill>
              </a:rPr>
              <a:t>Very permeable to: </a:t>
            </a:r>
            <a:r>
              <a:rPr lang="en-US" dirty="0" err="1">
                <a:solidFill>
                  <a:srgbClr val="0070C0"/>
                </a:solidFill>
              </a:rPr>
              <a:t>NaCl</a:t>
            </a:r>
            <a:endParaRPr lang="en-US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-NOT very permeable to: water</a:t>
            </a:r>
          </a:p>
          <a:p>
            <a:pPr marL="685800" lvl="1" indent="-228600"/>
            <a:r>
              <a:rPr lang="en-US" dirty="0">
                <a:solidFill>
                  <a:schemeClr val="bg1"/>
                </a:solidFill>
              </a:rPr>
              <a:t>-Therefore, loses salt so filtrate becomes more dilute</a:t>
            </a:r>
          </a:p>
          <a:p>
            <a:r>
              <a:rPr lang="en-US" dirty="0"/>
              <a:t>-</a:t>
            </a:r>
            <a:r>
              <a:rPr lang="en-US" dirty="0">
                <a:solidFill>
                  <a:srgbClr val="0070C0"/>
                </a:solidFill>
              </a:rPr>
              <a:t>Distal Tube</a:t>
            </a:r>
          </a:p>
          <a:p>
            <a:pPr marL="685800" lvl="1" indent="-228600"/>
            <a:r>
              <a:rPr lang="en-US" dirty="0">
                <a:solidFill>
                  <a:schemeClr val="bg1"/>
                </a:solidFill>
              </a:rPr>
              <a:t>-Regulates [K+] and [</a:t>
            </a:r>
            <a:r>
              <a:rPr lang="en-US" dirty="0" err="1">
                <a:solidFill>
                  <a:schemeClr val="bg1"/>
                </a:solidFill>
              </a:rPr>
              <a:t>NaCl</a:t>
            </a:r>
            <a:r>
              <a:rPr lang="en-US" dirty="0">
                <a:solidFill>
                  <a:schemeClr val="bg1"/>
                </a:solidFill>
              </a:rPr>
              <a:t>] of body fluid by varying amount of K+ that is secreted</a:t>
            </a:r>
          </a:p>
          <a:p>
            <a:pPr marL="685800" lvl="1" indent="-228600"/>
            <a:r>
              <a:rPr lang="en-US" dirty="0" smtClean="0">
                <a:solidFill>
                  <a:schemeClr val="bg1"/>
                </a:solidFill>
              </a:rPr>
              <a:t>-pH </a:t>
            </a:r>
            <a:r>
              <a:rPr lang="en-US" dirty="0">
                <a:solidFill>
                  <a:schemeClr val="bg1"/>
                </a:solidFill>
              </a:rPr>
              <a:t>regulation</a:t>
            </a:r>
          </a:p>
          <a:p>
            <a:pPr marL="685800" lvl="1" indent="-228600"/>
            <a:r>
              <a:rPr lang="en-US" dirty="0">
                <a:solidFill>
                  <a:schemeClr val="bg1"/>
                </a:solidFill>
              </a:rPr>
              <a:t>-Important in secretion and reabsorption</a:t>
            </a:r>
          </a:p>
          <a:p>
            <a:r>
              <a:rPr lang="en-US" dirty="0"/>
              <a:t>-</a:t>
            </a:r>
            <a:r>
              <a:rPr lang="en-US" dirty="0">
                <a:solidFill>
                  <a:srgbClr val="0070C0"/>
                </a:solidFill>
              </a:rPr>
              <a:t>Collecting duct</a:t>
            </a:r>
          </a:p>
          <a:p>
            <a:pPr marL="685800" lvl="1" indent="-228600"/>
            <a:r>
              <a:rPr lang="en-US" dirty="0"/>
              <a:t>-</a:t>
            </a:r>
            <a:r>
              <a:rPr lang="en-US" dirty="0">
                <a:solidFill>
                  <a:schemeClr val="bg1"/>
                </a:solidFill>
              </a:rPr>
              <a:t>Carries filtrate through medulla to the renal pelvis</a:t>
            </a:r>
          </a:p>
          <a:p>
            <a:pPr marL="685800" lvl="1" indent="-228600"/>
            <a:r>
              <a:rPr lang="en-US" dirty="0">
                <a:solidFill>
                  <a:schemeClr val="bg1"/>
                </a:solidFill>
              </a:rPr>
              <a:t>-Water is constantly being absorbed because the interstitial fluid is more concentrated, so water diffuses out </a:t>
            </a:r>
            <a:r>
              <a:rPr lang="en-US" dirty="0">
                <a:solidFill>
                  <a:schemeClr val="bg1"/>
                </a:solidFill>
                <a:sym typeface="Symbol" pitchFamily="18" charset="2"/>
              </a:rPr>
              <a:t></a:t>
            </a:r>
            <a:r>
              <a:rPr lang="en-US" dirty="0">
                <a:solidFill>
                  <a:schemeClr val="bg1"/>
                </a:solidFill>
              </a:rPr>
              <a:t> therefore filtrate becomes more concentrated</a:t>
            </a:r>
          </a:p>
        </p:txBody>
      </p:sp>
      <p:pic>
        <p:nvPicPr>
          <p:cNvPr id="1351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8746" y="712694"/>
            <a:ext cx="5240337" cy="52578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30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ChangeArrowheads="1"/>
          </p:cNvSpPr>
          <p:nvPr/>
        </p:nvSpPr>
        <p:spPr bwMode="auto">
          <a:xfrm>
            <a:off x="282388" y="104348"/>
            <a:ext cx="5486400" cy="6555641"/>
          </a:xfrm>
          <a:prstGeom prst="rect">
            <a:avLst/>
          </a:prstGeom>
          <a:solidFill>
            <a:srgbClr val="00206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228600" indent="-228600">
              <a:tabLst>
                <a:tab pos="1828800" algn="l"/>
              </a:tabLst>
            </a:pPr>
            <a:r>
              <a:rPr lang="en-US" sz="1600" dirty="0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-</a:t>
            </a:r>
            <a:r>
              <a:rPr lang="en-US" sz="2000" dirty="0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Mammalian Kidney’s ability to conserve water = key terrestrial adaptation</a:t>
            </a: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2000" dirty="0">
                <a:ea typeface="Times New Roman" pitchFamily="18" charset="0"/>
                <a:cs typeface="Arial" charset="0"/>
              </a:rPr>
              <a:t>-Different </a:t>
            </a:r>
            <a:r>
              <a:rPr lang="en-US" sz="2000" dirty="0" err="1">
                <a:ea typeface="Times New Roman" pitchFamily="18" charset="0"/>
                <a:cs typeface="Arial" charset="0"/>
              </a:rPr>
              <a:t>permeabilities</a:t>
            </a:r>
            <a:r>
              <a:rPr lang="en-US" sz="2000" dirty="0">
                <a:ea typeface="Times New Roman" pitchFamily="18" charset="0"/>
                <a:cs typeface="Arial" charset="0"/>
              </a:rPr>
              <a:t> in the sides of the loop of Henle </a:t>
            </a:r>
            <a:r>
              <a:rPr lang="en-US" sz="2000" dirty="0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maximize reabsorption</a:t>
            </a:r>
            <a:endParaRPr lang="en-US" sz="2000" dirty="0">
              <a:solidFill>
                <a:srgbClr val="FF0000"/>
              </a:solidFill>
              <a:cs typeface="Arial" charset="0"/>
            </a:endParaRP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2000" dirty="0">
                <a:cs typeface="Times New Roman" pitchFamily="18" charset="0"/>
              </a:rPr>
              <a:t>-Most salt is collected in interior of kidney (inner medulla) </a:t>
            </a:r>
            <a:endParaRPr lang="en-US" sz="2000" dirty="0">
              <a:cs typeface="Arial" charset="0"/>
            </a:endParaRP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2000" dirty="0">
                <a:cs typeface="Times New Roman" pitchFamily="18" charset="0"/>
              </a:rPr>
              <a:t>-From the cortex to the inner medulla, the interstitial fluid increases in osmolarity; the two solutes that contribute to this gradient are: </a:t>
            </a:r>
            <a:r>
              <a:rPr lang="en-US" sz="2000" u="sng" dirty="0" err="1">
                <a:cs typeface="Times New Roman" pitchFamily="18" charset="0"/>
              </a:rPr>
              <a:t>NaCl</a:t>
            </a:r>
            <a:r>
              <a:rPr lang="en-US" sz="2000" dirty="0">
                <a:cs typeface="Times New Roman" pitchFamily="18" charset="0"/>
              </a:rPr>
              <a:t> and </a:t>
            </a:r>
            <a:r>
              <a:rPr lang="en-US" sz="2000" u="sng" dirty="0">
                <a:cs typeface="Times New Roman" pitchFamily="18" charset="0"/>
              </a:rPr>
              <a:t>Urea</a:t>
            </a:r>
            <a:endParaRPr lang="en-US" sz="2000" dirty="0">
              <a:cs typeface="Arial" charset="0"/>
            </a:endParaRPr>
          </a:p>
          <a:p>
            <a:pPr marL="1143000" lvl="2" indent="-228600" eaLnBrk="0" hangingPunct="0">
              <a:tabLst>
                <a:tab pos="1828800" algn="l"/>
              </a:tabLst>
            </a:pPr>
            <a:r>
              <a:rPr lang="en-US" sz="2000" dirty="0">
                <a:cs typeface="Times New Roman" pitchFamily="18" charset="0"/>
              </a:rPr>
              <a:t>-</a:t>
            </a:r>
            <a:r>
              <a:rPr lang="en-US" sz="2000" dirty="0" err="1">
                <a:solidFill>
                  <a:srgbClr val="FFFF00"/>
                </a:solidFill>
                <a:cs typeface="Times New Roman" pitchFamily="18" charset="0"/>
              </a:rPr>
              <a:t>NaCl</a:t>
            </a:r>
            <a:r>
              <a:rPr lang="en-US" sz="2000" dirty="0">
                <a:solidFill>
                  <a:srgbClr val="FFFF00"/>
                </a:solidFill>
                <a:cs typeface="Times New Roman" pitchFamily="18" charset="0"/>
              </a:rPr>
              <a:t> diffuses out of the ascending loop</a:t>
            </a:r>
            <a:endParaRPr lang="en-US" sz="2000" dirty="0">
              <a:solidFill>
                <a:srgbClr val="FFFF00"/>
              </a:solidFill>
              <a:cs typeface="Arial" charset="0"/>
            </a:endParaRPr>
          </a:p>
          <a:p>
            <a:pPr marL="1143000" lvl="2" indent="-228600" eaLnBrk="0" hangingPunct="0">
              <a:tabLst>
                <a:tab pos="1828800" algn="l"/>
              </a:tabLst>
            </a:pPr>
            <a:r>
              <a:rPr lang="en-US" sz="2000" dirty="0">
                <a:cs typeface="Times New Roman" pitchFamily="18" charset="0"/>
              </a:rPr>
              <a:t>-</a:t>
            </a:r>
            <a:r>
              <a:rPr lang="en-US" sz="2000" dirty="0">
                <a:solidFill>
                  <a:srgbClr val="FFFF00"/>
                </a:solidFill>
                <a:cs typeface="Times New Roman" pitchFamily="18" charset="0"/>
              </a:rPr>
              <a:t>Urea diffuses out of the collecting duct </a:t>
            </a:r>
            <a:r>
              <a:rPr lang="en-US" sz="2000" dirty="0">
                <a:cs typeface="Times New Roman" pitchFamily="18" charset="0"/>
              </a:rPr>
              <a:t>(although most remains in the duct and is excreted)</a:t>
            </a:r>
            <a:endParaRPr lang="en-US" sz="2000" dirty="0">
              <a:cs typeface="Arial" charset="0"/>
            </a:endParaRPr>
          </a:p>
          <a:p>
            <a:pPr marL="1143000" lvl="2" indent="-228600" eaLnBrk="0" hangingPunct="0">
              <a:tabLst>
                <a:tab pos="1828800" algn="l"/>
              </a:tabLst>
            </a:pPr>
            <a:r>
              <a:rPr lang="en-US" sz="2000" dirty="0">
                <a:cs typeface="Times New Roman" pitchFamily="18" charset="0"/>
              </a:rPr>
              <a:t>-Therefore, </a:t>
            </a:r>
            <a:r>
              <a:rPr lang="en-US" sz="2000" dirty="0" smtClean="0">
                <a:cs typeface="Times New Roman" pitchFamily="18" charset="0"/>
              </a:rPr>
              <a:t>there is an osmotic </a:t>
            </a:r>
            <a:r>
              <a:rPr lang="en-US" sz="2000" dirty="0">
                <a:cs typeface="Times New Roman" pitchFamily="18" charset="0"/>
              </a:rPr>
              <a:t>gradient between the cortex (low concentration) and medulla (high concentration)</a:t>
            </a:r>
            <a:endParaRPr lang="en-US" sz="2000" dirty="0">
              <a:cs typeface="Arial" charset="0"/>
            </a:endParaRPr>
          </a:p>
        </p:txBody>
      </p:sp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8765" y="766482"/>
            <a:ext cx="5543609" cy="5535129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136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" y="53636"/>
            <a:ext cx="5486398" cy="6804364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sz="1800" dirty="0" smtClean="0"/>
              <a:t>If the blood pressure falls, the ability of the nephron to filter blood at Bowman’s capsule is impaired…so the kidney needs to bring the BP back up.  It does this using </a:t>
            </a:r>
            <a:r>
              <a:rPr lang="en-US" sz="1800" dirty="0" smtClean="0">
                <a:solidFill>
                  <a:srgbClr val="00B050"/>
                </a:solidFill>
              </a:rPr>
              <a:t>3 hormones</a:t>
            </a:r>
            <a:r>
              <a:rPr lang="en-US" sz="1800" dirty="0" smtClean="0"/>
              <a:t>: 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</a:rPr>
              <a:t>Aldosterone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released by the adrenal glands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in response to a drop in BP</a:t>
            </a:r>
            <a:r>
              <a:rPr lang="en-US" dirty="0" smtClean="0">
                <a:sym typeface="Wingdings" panose="05000000000000000000" pitchFamily="2" charset="2"/>
              </a:rPr>
              <a:t>; tells distal tubules of the nephron to reabsorb more sodium ions and water which will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increase the blood volume and pressure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ADH</a:t>
            </a:r>
            <a:r>
              <a:rPr lang="en-US" dirty="0" smtClean="0">
                <a:sym typeface="Wingdings" panose="05000000000000000000" pitchFamily="2" charset="2"/>
              </a:rPr>
              <a:t> (anti-diuretic hormone; also called vasopressin)  produced by hypothalamus but stored in posterior pituitary;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released in response to dehydration</a:t>
            </a:r>
            <a:r>
              <a:rPr lang="en-US" dirty="0" smtClean="0">
                <a:sym typeface="Wingdings" panose="05000000000000000000" pitchFamily="2" charset="2"/>
              </a:rPr>
              <a:t>; increases the permeability of the collecting tubules to water by opening </a:t>
            </a:r>
            <a:r>
              <a:rPr lang="en-US" i="1" dirty="0" smtClean="0">
                <a:sym typeface="Wingdings" panose="05000000000000000000" pitchFamily="2" charset="2"/>
              </a:rPr>
              <a:t>renal </a:t>
            </a:r>
            <a:r>
              <a:rPr lang="en-US" i="1" dirty="0" err="1" smtClean="0">
                <a:sym typeface="Wingdings" panose="05000000000000000000" pitchFamily="2" charset="2"/>
              </a:rPr>
              <a:t>aquaporins</a:t>
            </a:r>
            <a:r>
              <a:rPr lang="en-US" dirty="0" smtClean="0">
                <a:sym typeface="Wingdings" panose="05000000000000000000" pitchFamily="2" charset="2"/>
              </a:rPr>
              <a:t>… this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allows more water to be reabsorbed</a:t>
            </a:r>
            <a:r>
              <a:rPr lang="en-US" dirty="0" smtClean="0">
                <a:sym typeface="Wingdings" panose="05000000000000000000" pitchFamily="2" charset="2"/>
              </a:rPr>
              <a:t> (urine volume reduced)…</a:t>
            </a:r>
            <a:r>
              <a:rPr lang="en-US" dirty="0" smtClean="0">
                <a:solidFill>
                  <a:srgbClr val="00B0F0"/>
                </a:solidFill>
                <a:sym typeface="Wingdings" panose="05000000000000000000" pitchFamily="2" charset="2"/>
              </a:rPr>
              <a:t>More on this in a minute</a:t>
            </a:r>
            <a:r>
              <a:rPr lang="en-US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Renin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released from kidneys; converts an inactive protein to an active one called angiotensin, which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stimulates the release of aldosterone </a:t>
            </a:r>
            <a:r>
              <a:rPr lang="en-US" dirty="0" smtClean="0">
                <a:sym typeface="Wingdings" panose="05000000000000000000" pitchFamily="2" charset="2"/>
              </a:rPr>
              <a:t>from the adrenal cortex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11736"/>
            <a:ext cx="5257800" cy="688816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53636"/>
            <a:ext cx="2114899" cy="214712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200" dirty="0" smtClean="0"/>
              <a:t>Hormone Control of Kidneys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1102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3"/>
          <p:cNvSpPr>
            <a:spLocks noChangeArrowheads="1"/>
          </p:cNvSpPr>
          <p:nvPr/>
        </p:nvSpPr>
        <p:spPr bwMode="auto">
          <a:xfrm>
            <a:off x="2864225" y="128867"/>
            <a:ext cx="9222442" cy="3970318"/>
          </a:xfrm>
          <a:prstGeom prst="rect">
            <a:avLst/>
          </a:prstGeom>
          <a:solidFill>
            <a:srgbClr val="CC0099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rgbClr val="FFFF00"/>
                </a:solidFill>
              </a:rPr>
              <a:t>-ADH – Antidiuretic Hormone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amplifies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water reabsorption</a:t>
            </a:r>
          </a:p>
          <a:p>
            <a:pPr lvl="1"/>
            <a:r>
              <a:rPr lang="en-US" dirty="0" smtClean="0"/>
              <a:t>- Also called </a:t>
            </a:r>
            <a:r>
              <a:rPr lang="en-US" dirty="0" smtClean="0">
                <a:solidFill>
                  <a:srgbClr val="FFFF00"/>
                </a:solidFill>
              </a:rPr>
              <a:t>vasopressin</a:t>
            </a:r>
          </a:p>
          <a:p>
            <a:pPr lvl="1"/>
            <a:r>
              <a:rPr lang="en-US" dirty="0" smtClean="0"/>
              <a:t>- Regulates </a:t>
            </a:r>
            <a:r>
              <a:rPr lang="en-US" dirty="0"/>
              <a:t>water balance</a:t>
            </a:r>
          </a:p>
          <a:p>
            <a:pPr lvl="1"/>
            <a:r>
              <a:rPr lang="en-US" dirty="0"/>
              <a:t>-Made by the </a:t>
            </a:r>
            <a:r>
              <a:rPr lang="en-US" dirty="0">
                <a:solidFill>
                  <a:srgbClr val="FFFF00"/>
                </a:solidFill>
              </a:rPr>
              <a:t>hypothalamus</a:t>
            </a:r>
          </a:p>
          <a:p>
            <a:pPr lvl="1"/>
            <a:r>
              <a:rPr lang="en-US" dirty="0"/>
              <a:t>-Stored and released by </a:t>
            </a:r>
            <a:r>
              <a:rPr lang="en-US" dirty="0">
                <a:solidFill>
                  <a:srgbClr val="FFFF00"/>
                </a:solidFill>
              </a:rPr>
              <a:t>pituitary gland</a:t>
            </a:r>
          </a:p>
          <a:p>
            <a:pPr lvl="2"/>
            <a:r>
              <a:rPr lang="en-US" u="sng" dirty="0"/>
              <a:t>-</a:t>
            </a:r>
            <a:r>
              <a:rPr lang="en-US" u="sng" dirty="0" err="1">
                <a:solidFill>
                  <a:srgbClr val="FFFF00"/>
                </a:solidFill>
              </a:rPr>
              <a:t>Osmoreceptor</a:t>
            </a:r>
            <a:r>
              <a:rPr lang="en-US" u="sng" dirty="0">
                <a:solidFill>
                  <a:srgbClr val="FFFF00"/>
                </a:solidFill>
              </a:rPr>
              <a:t> cells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in </a:t>
            </a:r>
            <a:r>
              <a:rPr lang="en-US" dirty="0">
                <a:solidFill>
                  <a:srgbClr val="FFFF00"/>
                </a:solidFill>
              </a:rPr>
              <a:t>hypothalamus</a:t>
            </a:r>
            <a:r>
              <a:rPr lang="en-US" dirty="0"/>
              <a:t> monitor blood</a:t>
            </a:r>
          </a:p>
          <a:p>
            <a:pPr marL="1600200" lvl="3" indent="-228600"/>
            <a:r>
              <a:rPr lang="en-US" dirty="0"/>
              <a:t>-Low water (ex. Sweating) = increase ADH into blood stream which gets to kidney; </a:t>
            </a:r>
            <a:r>
              <a:rPr lang="en-US" dirty="0">
                <a:solidFill>
                  <a:schemeClr val="bg1"/>
                </a:solidFill>
              </a:rPr>
              <a:t>transport epithelium is then made more permeable to water to reabsorb as much as possible</a:t>
            </a:r>
          </a:p>
          <a:p>
            <a:pPr marL="1600200" lvl="3" indent="-228600"/>
            <a:r>
              <a:rPr lang="en-US" dirty="0"/>
              <a:t>-Negative Feedback = once levels return to normal, less ADH is secreted</a:t>
            </a:r>
          </a:p>
          <a:p>
            <a:pPr marL="1600200" lvl="3" indent="-228600"/>
            <a:r>
              <a:rPr lang="en-US" dirty="0"/>
              <a:t>-Also works vice versa if too much water in blood</a:t>
            </a:r>
          </a:p>
          <a:p>
            <a:pPr marL="1600200" lvl="3" indent="-228600"/>
            <a:r>
              <a:rPr lang="en-US" dirty="0"/>
              <a:t>-Alcohol = </a:t>
            </a:r>
            <a:r>
              <a:rPr lang="en-US" dirty="0">
                <a:solidFill>
                  <a:schemeClr val="bg1"/>
                </a:solidFill>
              </a:rPr>
              <a:t>inhibits release of ADH</a:t>
            </a:r>
            <a:r>
              <a:rPr lang="en-US" dirty="0"/>
              <a:t>; therefore causes excessive water loss and dehydration</a:t>
            </a:r>
          </a:p>
        </p:txBody>
      </p:sp>
      <p:sp>
        <p:nvSpPr>
          <p:cNvPr id="137219" name="Rectangle 4"/>
          <p:cNvSpPr>
            <a:spLocks noChangeArrowheads="1"/>
          </p:cNvSpPr>
          <p:nvPr/>
        </p:nvSpPr>
        <p:spPr bwMode="auto">
          <a:xfrm>
            <a:off x="233082" y="128867"/>
            <a:ext cx="2523566" cy="3970318"/>
          </a:xfrm>
          <a:prstGeom prst="rect">
            <a:avLst/>
          </a:prstGeom>
          <a:solidFill>
            <a:srgbClr val="0099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/>
            <a:r>
              <a:rPr lang="en-US" dirty="0"/>
              <a:t>-Kidney </a:t>
            </a:r>
            <a:r>
              <a:rPr lang="en-US" dirty="0">
                <a:solidFill>
                  <a:srgbClr val="FFFF00"/>
                </a:solidFill>
              </a:rPr>
              <a:t>uses much ATP </a:t>
            </a:r>
            <a:r>
              <a:rPr lang="en-US" dirty="0"/>
              <a:t>(active transport of </a:t>
            </a:r>
            <a:r>
              <a:rPr lang="en-US" dirty="0" err="1"/>
              <a:t>NaCl</a:t>
            </a:r>
            <a:r>
              <a:rPr lang="en-US" dirty="0"/>
              <a:t> out of ascending loop higher up)</a:t>
            </a:r>
          </a:p>
          <a:p>
            <a:pPr marL="228600" indent="-228600"/>
            <a:r>
              <a:rPr lang="en-US" dirty="0" smtClean="0"/>
              <a:t>- </a:t>
            </a:r>
            <a:r>
              <a:rPr lang="en-US" dirty="0" smtClean="0">
                <a:solidFill>
                  <a:srgbClr val="FFFF00"/>
                </a:solidFill>
              </a:rPr>
              <a:t>Juxtamedullary </a:t>
            </a:r>
            <a:r>
              <a:rPr lang="en-US" dirty="0">
                <a:solidFill>
                  <a:srgbClr val="FFFF00"/>
                </a:solidFill>
              </a:rPr>
              <a:t>nephrons (</a:t>
            </a:r>
            <a:r>
              <a:rPr lang="en-US" dirty="0" smtClean="0">
                <a:solidFill>
                  <a:srgbClr val="FFFF00"/>
                </a:solidFill>
              </a:rPr>
              <a:t>longer </a:t>
            </a:r>
            <a:r>
              <a:rPr lang="en-US" dirty="0">
                <a:solidFill>
                  <a:srgbClr val="FFFF00"/>
                </a:solidFill>
              </a:rPr>
              <a:t>loops) conserve much water</a:t>
            </a:r>
          </a:p>
          <a:p>
            <a:pPr marL="228600" indent="-228600"/>
            <a:r>
              <a:rPr lang="en-US" dirty="0"/>
              <a:t>-Kidney functions are regulated by: </a:t>
            </a:r>
          </a:p>
          <a:p>
            <a:pPr lvl="1"/>
            <a:r>
              <a:rPr lang="en-US" dirty="0"/>
              <a:t>-Nervous System</a:t>
            </a:r>
          </a:p>
          <a:p>
            <a:pPr lvl="1"/>
            <a:r>
              <a:rPr lang="en-US" dirty="0"/>
              <a:t>-Hormonal Controls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45" y="4099185"/>
            <a:ext cx="3588771" cy="26915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777" y="3821429"/>
            <a:ext cx="3959114" cy="29693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766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3"/>
          <p:cNvSpPr>
            <a:spLocks noChangeArrowheads="1"/>
          </p:cNvSpPr>
          <p:nvPr/>
        </p:nvSpPr>
        <p:spPr bwMode="auto">
          <a:xfrm>
            <a:off x="545690" y="304801"/>
            <a:ext cx="5016910" cy="2308324"/>
          </a:xfrm>
          <a:prstGeom prst="rect">
            <a:avLst/>
          </a:prstGeom>
          <a:solidFill>
            <a:srgbClr val="7030A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Adaptations of Vertebrate Kidney</a:t>
            </a:r>
          </a:p>
          <a:p>
            <a:pPr lvl="1"/>
            <a:r>
              <a:rPr lang="en-US" dirty="0"/>
              <a:t>-</a:t>
            </a:r>
            <a:r>
              <a:rPr lang="en-US" dirty="0">
                <a:solidFill>
                  <a:srgbClr val="00B0F0"/>
                </a:solidFill>
              </a:rPr>
              <a:t>Long loops of Henle </a:t>
            </a:r>
            <a:r>
              <a:rPr lang="en-US" dirty="0"/>
              <a:t>= steep osmotic gradients in kidneys; concentrated urine</a:t>
            </a:r>
          </a:p>
          <a:p>
            <a:pPr lvl="2"/>
            <a:r>
              <a:rPr lang="en-US" dirty="0"/>
              <a:t>-Freshwater fish, beavers, </a:t>
            </a:r>
            <a:r>
              <a:rPr lang="en-US" dirty="0" err="1"/>
              <a:t>etc</a:t>
            </a:r>
            <a:r>
              <a:rPr lang="en-US" dirty="0"/>
              <a:t> = spend much time in fresh water (no need to conserve water) therefore they have short loops</a:t>
            </a:r>
          </a:p>
        </p:txBody>
      </p:sp>
      <p:sp>
        <p:nvSpPr>
          <p:cNvPr id="140291" name="Rectangle 4"/>
          <p:cNvSpPr>
            <a:spLocks noChangeArrowheads="1"/>
          </p:cNvSpPr>
          <p:nvPr/>
        </p:nvSpPr>
        <p:spPr bwMode="auto">
          <a:xfrm>
            <a:off x="5410200" y="3843338"/>
            <a:ext cx="5783826" cy="28622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Liver</a:t>
            </a:r>
          </a:p>
          <a:p>
            <a:r>
              <a:rPr lang="en-US" dirty="0"/>
              <a:t>-Very important to homeostasis</a:t>
            </a:r>
          </a:p>
          <a:p>
            <a:r>
              <a:rPr lang="en-US" dirty="0"/>
              <a:t>-Body’s </a:t>
            </a:r>
            <a:r>
              <a:rPr lang="en-US" dirty="0">
                <a:solidFill>
                  <a:schemeClr val="bg1"/>
                </a:solidFill>
              </a:rPr>
              <a:t>most functionally diverse </a:t>
            </a:r>
            <a:r>
              <a:rPr lang="en-US" dirty="0" smtClean="0">
                <a:solidFill>
                  <a:schemeClr val="bg1"/>
                </a:solidFill>
              </a:rPr>
              <a:t>organ 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endParaRPr lang="en-US" dirty="0">
              <a:solidFill>
                <a:schemeClr val="bg1"/>
              </a:solidFill>
            </a:endParaRPr>
          </a:p>
          <a:p>
            <a:pPr marL="693738" lvl="1" indent="-236538"/>
            <a:r>
              <a:rPr lang="en-US" dirty="0"/>
              <a:t>-Interacts with circulatory system = takes up glucose from the blood</a:t>
            </a:r>
          </a:p>
          <a:p>
            <a:pPr marL="693738" lvl="1" indent="-236538"/>
            <a:r>
              <a:rPr lang="en-US" dirty="0"/>
              <a:t>-Stores excess glucose as glycogen</a:t>
            </a:r>
          </a:p>
          <a:p>
            <a:pPr marL="693738" lvl="1" indent="-236538"/>
            <a:r>
              <a:rPr lang="en-US" dirty="0"/>
              <a:t>-Converts glycogen back to glucose and releases it in the blood when needed</a:t>
            </a:r>
          </a:p>
          <a:p>
            <a:pPr marL="693738" lvl="1" indent="-236538"/>
            <a:r>
              <a:rPr lang="en-US" dirty="0"/>
              <a:t>-Synthesizes plasma proteins (clotting)</a:t>
            </a:r>
          </a:p>
          <a:p>
            <a:pPr marL="693738" lvl="1" indent="-236538"/>
            <a:r>
              <a:rPr lang="en-US" dirty="0"/>
              <a:t>-Detoxifies chemical poisons</a:t>
            </a:r>
          </a:p>
        </p:txBody>
      </p:sp>
      <p:pic>
        <p:nvPicPr>
          <p:cNvPr id="140292" name="Picture 2"/>
          <p:cNvPicPr>
            <a:picLocks noChangeAspect="1" noChangeArrowheads="1"/>
          </p:cNvPicPr>
          <p:nvPr/>
        </p:nvPicPr>
        <p:blipFill>
          <a:blip r:embed="rId3" cstate="print"/>
          <a:srcRect l="3773" t="5659" r="5659" b="5659"/>
          <a:stretch>
            <a:fillRect/>
          </a:stretch>
        </p:blipFill>
        <p:spPr bwMode="auto">
          <a:xfrm>
            <a:off x="1415845" y="3193026"/>
            <a:ext cx="3276600" cy="320833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029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1" y="152400"/>
            <a:ext cx="3997325" cy="3581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00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Muscles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Review Session lesson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39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5" y="130176"/>
            <a:ext cx="9332259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Water Balance and Waste Disposal</a:t>
            </a:r>
            <a:endParaRPr lang="en-US" dirty="0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1156446" y="1300070"/>
            <a:ext cx="4356848" cy="4247317"/>
          </a:xfrm>
          <a:prstGeom prst="rect">
            <a:avLst/>
          </a:prstGeom>
          <a:solidFill>
            <a:srgbClr val="DE005A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7950" indent="-107950"/>
            <a:r>
              <a:rPr lang="en-US" u="sng" dirty="0"/>
              <a:t>-</a:t>
            </a:r>
            <a:r>
              <a:rPr lang="en-US" u="sng" dirty="0">
                <a:solidFill>
                  <a:srgbClr val="FFFF00"/>
                </a:solidFill>
              </a:rPr>
              <a:t>Osmoregulation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management of body’s water content and solute composition</a:t>
            </a:r>
          </a:p>
          <a:p>
            <a:pPr marL="573088" lvl="1" indent="-115888"/>
            <a:r>
              <a:rPr lang="en-US" dirty="0" smtClean="0"/>
              <a:t>-</a:t>
            </a:r>
            <a:r>
              <a:rPr lang="en-US" dirty="0" smtClean="0">
                <a:solidFill>
                  <a:schemeClr val="bg1"/>
                </a:solidFill>
              </a:rPr>
              <a:t>MAIN GOAL </a:t>
            </a:r>
            <a:r>
              <a:rPr lang="en-US" dirty="0" smtClean="0"/>
              <a:t>= </a:t>
            </a:r>
            <a:r>
              <a:rPr lang="en-US" dirty="0"/>
              <a:t>maintain composition of cytoplasm</a:t>
            </a:r>
          </a:p>
          <a:p>
            <a:pPr marL="573088" lvl="1" indent="-115888"/>
            <a:r>
              <a:rPr lang="en-US" dirty="0"/>
              <a:t>-Composition of interstitial fluid is controlled by managing the comp of blood (ex. Kidneys)</a:t>
            </a:r>
          </a:p>
          <a:p>
            <a:pPr marL="107950" indent="-107950"/>
            <a:r>
              <a:rPr lang="en-US" u="sng" dirty="0"/>
              <a:t>-</a:t>
            </a:r>
            <a:r>
              <a:rPr lang="en-US" u="sng" dirty="0">
                <a:solidFill>
                  <a:srgbClr val="FFFF00"/>
                </a:solidFill>
              </a:rPr>
              <a:t>Transport Epithelia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layers of epithelial cells that regulate solute movement; control which direction and how much solute moves</a:t>
            </a:r>
          </a:p>
          <a:p>
            <a:pPr marL="573088" lvl="1" indent="-115888"/>
            <a:r>
              <a:rPr lang="en-US" dirty="0"/>
              <a:t>-Ensures solutes must move through a semi-permeable membrane</a:t>
            </a:r>
          </a:p>
        </p:txBody>
      </p:sp>
      <p:pic>
        <p:nvPicPr>
          <p:cNvPr id="121860" name="Picture 2" descr="G:\44\44-12-SaltExcretingGland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2804" y="1062318"/>
            <a:ext cx="3508360" cy="524883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601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335" y="324780"/>
            <a:ext cx="4716303" cy="771648"/>
          </a:xfrm>
        </p:spPr>
        <p:txBody>
          <a:bodyPr/>
          <a:lstStyle/>
          <a:p>
            <a:r>
              <a:rPr lang="en-US" dirty="0" smtClean="0"/>
              <a:t>Types of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941" y="4553582"/>
            <a:ext cx="11778037" cy="2180486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1800" u="sng" dirty="0" smtClean="0">
                <a:solidFill>
                  <a:srgbClr val="FFFF00"/>
                </a:solidFill>
              </a:rPr>
              <a:t>Smooth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ym typeface="Wingdings" panose="05000000000000000000" pitchFamily="2" charset="2"/>
              </a:rPr>
              <a:t> involuntary; makes up walls of blood vessels and digestive tract; controlled by autonomic nervous system</a:t>
            </a:r>
          </a:p>
          <a:p>
            <a:r>
              <a:rPr lang="en-US" sz="18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Cardiac</a:t>
            </a:r>
            <a:r>
              <a:rPr lang="en-US" sz="18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sz="1800" dirty="0" smtClean="0">
                <a:sym typeface="Wingdings" panose="05000000000000000000" pitchFamily="2" charset="2"/>
              </a:rPr>
              <a:t> involuntary; striated; makes up the heart; generates its own action potentials (individual heart cells will beat on their own in a saline solution)</a:t>
            </a:r>
          </a:p>
          <a:p>
            <a:r>
              <a:rPr lang="en-US" sz="18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Skeletal</a:t>
            </a:r>
            <a:r>
              <a:rPr lang="en-US" sz="18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sz="1800" dirty="0" smtClean="0">
                <a:sym typeface="Wingdings" panose="05000000000000000000" pitchFamily="2" charset="2"/>
              </a:rPr>
              <a:t> VOLUNTARY; large and multinucleated; work in pairs (one muscle contracts and the other relaxes – ex. Bicep/</a:t>
            </a:r>
            <a:r>
              <a:rPr lang="en-US" sz="1800" dirty="0" err="1" smtClean="0">
                <a:sym typeface="Wingdings" panose="05000000000000000000" pitchFamily="2" charset="2"/>
              </a:rPr>
              <a:t>tricep</a:t>
            </a:r>
            <a:r>
              <a:rPr lang="en-US" sz="1800" dirty="0" smtClean="0">
                <a:sym typeface="Wingdings" panose="05000000000000000000" pitchFamily="2" charset="2"/>
              </a:rPr>
              <a:t>)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667" y="270878"/>
            <a:ext cx="5717311" cy="41545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72" y="1375740"/>
            <a:ext cx="4188628" cy="28985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088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1" descr="G:\Documents\Pictures\49\49-30-MuscleSkeletCoop-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9830" y="879869"/>
            <a:ext cx="6186407" cy="53255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0707" name="Rectangle 2"/>
          <p:cNvSpPr>
            <a:spLocks noChangeArrowheads="1"/>
          </p:cNvSpPr>
          <p:nvPr/>
        </p:nvSpPr>
        <p:spPr bwMode="auto">
          <a:xfrm>
            <a:off x="381001" y="165317"/>
            <a:ext cx="4267200" cy="2585323"/>
          </a:xfrm>
          <a:prstGeom prst="rect">
            <a:avLst/>
          </a:prstGeom>
          <a:solidFill>
            <a:srgbClr val="C000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-Body “design” needs to account for larger demand for support with increasing size (elephant skeleton must be different than a mouse skeleton)</a:t>
            </a:r>
          </a:p>
          <a:p>
            <a:pPr marL="573088" lvl="1" indent="-115888"/>
            <a:r>
              <a:rPr lang="en-US" dirty="0"/>
              <a:t>-Body posture (position of legs relative to main body) = important structural feature in supporting body weight</a:t>
            </a:r>
          </a:p>
        </p:txBody>
      </p:sp>
      <p:sp>
        <p:nvSpPr>
          <p:cNvPr id="200708" name="Rectangle 3"/>
          <p:cNvSpPr>
            <a:spLocks noChangeArrowheads="1"/>
          </p:cNvSpPr>
          <p:nvPr/>
        </p:nvSpPr>
        <p:spPr bwMode="auto">
          <a:xfrm>
            <a:off x="609601" y="3066082"/>
            <a:ext cx="4038600" cy="3139321"/>
          </a:xfrm>
          <a:prstGeom prst="rect">
            <a:avLst/>
          </a:prstGeom>
          <a:solidFill>
            <a:srgbClr val="339966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-Muscles move skeletal parts by contracting</a:t>
            </a:r>
          </a:p>
          <a:p>
            <a:pPr marL="573088" lvl="1" indent="-115888"/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Muscle contraction = active action</a:t>
            </a:r>
          </a:p>
          <a:p>
            <a:pPr marL="573088" lvl="1" indent="-115888"/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Muscle extension = passive action</a:t>
            </a:r>
          </a:p>
          <a:p>
            <a:pPr marL="573088" lvl="1" indent="-115888"/>
            <a:r>
              <a:rPr lang="en-US" dirty="0"/>
              <a:t>-Muscles attach to skeletons in </a:t>
            </a:r>
            <a:r>
              <a:rPr lang="en-US" dirty="0">
                <a:solidFill>
                  <a:schemeClr val="bg1"/>
                </a:solidFill>
              </a:rPr>
              <a:t>antagonistic pairs </a:t>
            </a:r>
            <a:r>
              <a:rPr lang="en-US" dirty="0"/>
              <a:t>so they are always working against one another (ex. Biceps and triceps)</a:t>
            </a:r>
          </a:p>
        </p:txBody>
      </p:sp>
    </p:spTree>
    <p:extLst>
      <p:ext uri="{BB962C8B-B14F-4D97-AF65-F5344CB8AC3E}">
        <p14:creationId xmlns:p14="http://schemas.microsoft.com/office/powerpoint/2010/main" val="233164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555355" y="1294229"/>
            <a:ext cx="4295614" cy="5355312"/>
          </a:xfrm>
          <a:prstGeom prst="rect">
            <a:avLst/>
          </a:prstGeom>
          <a:solidFill>
            <a:srgbClr val="660066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-Skeletal Muscle (striated)</a:t>
            </a:r>
          </a:p>
          <a:p>
            <a:pPr marL="573088" lvl="1" indent="-115888"/>
            <a:r>
              <a:rPr lang="en-US" dirty="0"/>
              <a:t>-</a:t>
            </a:r>
            <a:r>
              <a:rPr lang="en-US" u="sng" dirty="0">
                <a:solidFill>
                  <a:srgbClr val="FFFF00"/>
                </a:solidFill>
              </a:rPr>
              <a:t>Function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attached to bones and responsible for their movement</a:t>
            </a:r>
          </a:p>
          <a:p>
            <a:pPr marL="573088" lvl="1" indent="-115888"/>
            <a:r>
              <a:rPr lang="en-US" dirty="0"/>
              <a:t>-</a:t>
            </a:r>
            <a:r>
              <a:rPr lang="en-US" u="sng" dirty="0">
                <a:solidFill>
                  <a:srgbClr val="FFFF00"/>
                </a:solidFill>
              </a:rPr>
              <a:t>Structure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consists of a bundle of long fibers running the length of the muscle; </a:t>
            </a:r>
            <a:r>
              <a:rPr lang="en-US" dirty="0">
                <a:solidFill>
                  <a:srgbClr val="00B0F0"/>
                </a:solidFill>
              </a:rPr>
              <a:t>each fiber is a single cell with many nuclei</a:t>
            </a:r>
          </a:p>
          <a:p>
            <a:pPr marL="1022350" lvl="2" indent="-107950"/>
            <a:r>
              <a:rPr lang="en-US" dirty="0"/>
              <a:t>-Each of these fibers are made up of </a:t>
            </a:r>
            <a:r>
              <a:rPr lang="en-US" u="sng" dirty="0">
                <a:solidFill>
                  <a:srgbClr val="FFFF00"/>
                </a:solidFill>
              </a:rPr>
              <a:t>myofibrils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that are arranged longitudinally</a:t>
            </a:r>
          </a:p>
          <a:p>
            <a:pPr marL="1022350" lvl="2" indent="-107950"/>
            <a:r>
              <a:rPr lang="en-US" dirty="0"/>
              <a:t>-Myofibrils have two kinds of </a:t>
            </a:r>
            <a:r>
              <a:rPr lang="en-US" u="sng" dirty="0">
                <a:solidFill>
                  <a:srgbClr val="FFFF00"/>
                </a:solidFill>
              </a:rPr>
              <a:t>myofilaments</a:t>
            </a:r>
            <a:r>
              <a:rPr lang="en-US" dirty="0"/>
              <a:t>: </a:t>
            </a:r>
          </a:p>
          <a:p>
            <a:pPr lvl="3"/>
            <a:r>
              <a:rPr lang="en-US" u="sng" dirty="0"/>
              <a:t>-</a:t>
            </a:r>
            <a:r>
              <a:rPr lang="en-US" u="sng" dirty="0">
                <a:solidFill>
                  <a:srgbClr val="FF0000"/>
                </a:solidFill>
              </a:rPr>
              <a:t>thin filaments</a:t>
            </a:r>
            <a:r>
              <a:rPr lang="en-US" dirty="0">
                <a:solidFill>
                  <a:srgbClr val="FF0000"/>
                </a:solidFill>
              </a:rPr>
              <a:t> – actin</a:t>
            </a:r>
          </a:p>
          <a:p>
            <a:pPr lvl="3"/>
            <a:r>
              <a:rPr lang="en-US" u="sng" dirty="0">
                <a:solidFill>
                  <a:srgbClr val="FF0000"/>
                </a:solidFill>
              </a:rPr>
              <a:t>-thick filaments</a:t>
            </a:r>
            <a:r>
              <a:rPr lang="en-US" dirty="0">
                <a:solidFill>
                  <a:srgbClr val="FF0000"/>
                </a:solidFill>
              </a:rPr>
              <a:t> – </a:t>
            </a:r>
            <a:r>
              <a:rPr lang="en-US" dirty="0" smtClean="0">
                <a:solidFill>
                  <a:srgbClr val="FF0000"/>
                </a:solidFill>
              </a:rPr>
              <a:t>myosin</a:t>
            </a:r>
          </a:p>
          <a:p>
            <a:pPr marL="573088" lvl="3" indent="-169863"/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smtClean="0">
                <a:solidFill>
                  <a:srgbClr val="FFFF00"/>
                </a:solidFill>
              </a:rPr>
              <a:t>Sarcolemma</a:t>
            </a:r>
            <a:r>
              <a:rPr lang="en-US" dirty="0" smtClean="0"/>
              <a:t> is a </a:t>
            </a:r>
            <a:r>
              <a:rPr lang="en-US" dirty="0" smtClean="0">
                <a:solidFill>
                  <a:srgbClr val="FFFF00"/>
                </a:solidFill>
              </a:rPr>
              <a:t>modified PM </a:t>
            </a:r>
            <a:r>
              <a:rPr lang="en-US" dirty="0" smtClean="0"/>
              <a:t>that surrounds each muscle fiber and can propagate an action potential</a:t>
            </a:r>
            <a:endParaRPr lang="en-US" dirty="0"/>
          </a:p>
        </p:txBody>
      </p:sp>
      <p:pic>
        <p:nvPicPr>
          <p:cNvPr id="201731" name="Picture 1" descr="G:\Documents\Pictures\49\49-31-SkelMuscleStruct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52401"/>
            <a:ext cx="3733800" cy="65309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18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6629400" y="914401"/>
            <a:ext cx="3581400" cy="5355312"/>
          </a:xfrm>
          <a:prstGeom prst="rect">
            <a:avLst/>
          </a:prstGeom>
          <a:solidFill>
            <a:srgbClr val="CC0066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7950" indent="-107950"/>
            <a:r>
              <a:rPr lang="en-US" u="sng" dirty="0" smtClean="0"/>
              <a:t>-</a:t>
            </a:r>
            <a:r>
              <a:rPr lang="en-US" u="sng" dirty="0" smtClean="0">
                <a:solidFill>
                  <a:srgbClr val="FFFF00"/>
                </a:solidFill>
              </a:rPr>
              <a:t>SARCOMERE </a:t>
            </a:r>
            <a:r>
              <a:rPr lang="en-US" dirty="0" smtClean="0">
                <a:solidFill>
                  <a:srgbClr val="FFFF00"/>
                </a:solidFill>
              </a:rPr>
              <a:t>– </a:t>
            </a:r>
            <a:r>
              <a:rPr lang="en-US" dirty="0">
                <a:solidFill>
                  <a:srgbClr val="FFFF00"/>
                </a:solidFill>
              </a:rPr>
              <a:t>basic contractile unit of the muscle</a:t>
            </a:r>
          </a:p>
          <a:p>
            <a:pPr marL="573088" lvl="1" indent="-115888"/>
            <a:r>
              <a:rPr lang="en-US" u="sng" dirty="0"/>
              <a:t>-</a:t>
            </a:r>
            <a:r>
              <a:rPr lang="en-US" u="sng" dirty="0">
                <a:solidFill>
                  <a:srgbClr val="92D050"/>
                </a:solidFill>
              </a:rPr>
              <a:t>A band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= whole length of thick filaments</a:t>
            </a:r>
          </a:p>
          <a:p>
            <a:pPr marL="573088" lvl="1" indent="-115888"/>
            <a:r>
              <a:rPr lang="en-US" u="sng" dirty="0">
                <a:solidFill>
                  <a:srgbClr val="92D050"/>
                </a:solidFill>
              </a:rPr>
              <a:t>-I band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= only thin filaments</a:t>
            </a:r>
          </a:p>
          <a:p>
            <a:pPr marL="573088" lvl="1" indent="-115888"/>
            <a:r>
              <a:rPr lang="en-US" u="sng" dirty="0"/>
              <a:t>-</a:t>
            </a:r>
            <a:r>
              <a:rPr lang="en-US" u="sng" dirty="0">
                <a:solidFill>
                  <a:srgbClr val="92D050"/>
                </a:solidFill>
              </a:rPr>
              <a:t>Z line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= </a:t>
            </a:r>
            <a:r>
              <a:rPr lang="en-US" dirty="0" smtClean="0"/>
              <a:t>boundaries of the </a:t>
            </a:r>
            <a:r>
              <a:rPr lang="en-US" dirty="0" err="1" smtClean="0"/>
              <a:t>the</a:t>
            </a:r>
            <a:r>
              <a:rPr lang="en-US" dirty="0" smtClean="0"/>
              <a:t> </a:t>
            </a:r>
            <a:r>
              <a:rPr lang="en-US" dirty="0"/>
              <a:t>sarcomere</a:t>
            </a:r>
          </a:p>
          <a:p>
            <a:pPr marL="573088" lvl="1" indent="-115888"/>
            <a:r>
              <a:rPr lang="en-US" u="sng" dirty="0"/>
              <a:t>-</a:t>
            </a:r>
            <a:r>
              <a:rPr lang="en-US" u="sng" dirty="0">
                <a:solidFill>
                  <a:srgbClr val="92D050"/>
                </a:solidFill>
              </a:rPr>
              <a:t>H zone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= only the thick filaments</a:t>
            </a:r>
          </a:p>
          <a:p>
            <a:pPr marL="107950" indent="-107950"/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When the muscle contracts</a:t>
            </a:r>
            <a:r>
              <a:rPr lang="en-US" dirty="0"/>
              <a:t>, the sarcomere gets shorter because the thick and thin filaments slide past one another (degree of overlap increases)</a:t>
            </a:r>
          </a:p>
          <a:p>
            <a:pPr marL="573088" lvl="1" indent="-115888"/>
            <a:r>
              <a:rPr lang="en-US" dirty="0"/>
              <a:t>-A bands do not change in length, I bands shorter, H zone </a:t>
            </a:r>
            <a:r>
              <a:rPr lang="en-US" dirty="0" smtClean="0"/>
              <a:t>disappears</a:t>
            </a:r>
            <a:endParaRPr lang="en-US" dirty="0"/>
          </a:p>
        </p:txBody>
      </p:sp>
      <p:pic>
        <p:nvPicPr>
          <p:cNvPr id="202755" name="Picture 1" descr="G:\Documents\Pictures\49\49-32-SlideFilmntMuscle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8329" y="151109"/>
            <a:ext cx="3702050" cy="64960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49451" y="1549831"/>
            <a:ext cx="1952786" cy="258532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Thick filaments </a:t>
            </a:r>
            <a:r>
              <a:rPr lang="en-US" dirty="0" smtClean="0"/>
              <a:t>= purple in this picture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MYOSIN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Thin filaments </a:t>
            </a:r>
            <a:r>
              <a:rPr lang="en-US" dirty="0" smtClean="0">
                <a:sym typeface="Wingdings" panose="05000000000000000000" pitchFamily="2" charset="2"/>
              </a:rPr>
              <a:t>= orange in this picture  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ACTIN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78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237" y="108488"/>
            <a:ext cx="8418647" cy="659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0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1078" y="170482"/>
            <a:ext cx="10363200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FF00"/>
                </a:solidFill>
              </a:rPr>
              <a:t>Calcium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ions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and regulatory proteins control muscle contraction</a:t>
            </a:r>
          </a:p>
          <a:p>
            <a:pPr marL="573088" lvl="1" indent="-115888">
              <a:defRPr/>
            </a:pPr>
            <a:r>
              <a:rPr lang="en-US" dirty="0"/>
              <a:t>-Muscle at rest = myosin binding sites on </a:t>
            </a:r>
            <a:r>
              <a:rPr lang="en-US" dirty="0" err="1"/>
              <a:t>actin</a:t>
            </a:r>
            <a:r>
              <a:rPr lang="en-US" dirty="0"/>
              <a:t> molecules are </a:t>
            </a:r>
            <a:r>
              <a:rPr lang="en-US" dirty="0">
                <a:solidFill>
                  <a:srgbClr val="FFFF00"/>
                </a:solidFill>
              </a:rPr>
              <a:t>blocked by </a:t>
            </a:r>
            <a:r>
              <a:rPr lang="en-US" u="sng" dirty="0" err="1">
                <a:solidFill>
                  <a:srgbClr val="FFFF00"/>
                </a:solidFill>
              </a:rPr>
              <a:t>tropomyosin</a:t>
            </a:r>
            <a:endParaRPr lang="en-US" dirty="0">
              <a:solidFill>
                <a:srgbClr val="FFFF00"/>
              </a:solidFill>
            </a:endParaRPr>
          </a:p>
          <a:p>
            <a:pPr marL="573088" lvl="1" indent="-115888">
              <a:defRPr/>
            </a:pPr>
            <a:r>
              <a:rPr lang="en-US" u="sng" dirty="0"/>
              <a:t>-</a:t>
            </a:r>
            <a:r>
              <a:rPr lang="en-US" u="sng" dirty="0" err="1">
                <a:solidFill>
                  <a:srgbClr val="FFFF00"/>
                </a:solidFill>
              </a:rPr>
              <a:t>Troponin</a:t>
            </a:r>
            <a:r>
              <a:rPr lang="en-US" u="sng" dirty="0">
                <a:solidFill>
                  <a:srgbClr val="FFFF00"/>
                </a:solidFill>
              </a:rPr>
              <a:t> complex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= controls position of </a:t>
            </a:r>
            <a:r>
              <a:rPr lang="en-US" dirty="0" err="1"/>
              <a:t>tropomyosin</a:t>
            </a:r>
            <a:endParaRPr lang="en-US" dirty="0"/>
          </a:p>
          <a:p>
            <a:pPr marL="573088" lvl="1" indent="-115888">
              <a:defRPr/>
            </a:pPr>
            <a:r>
              <a:rPr lang="en-US" dirty="0"/>
              <a:t>-When </a:t>
            </a:r>
            <a:r>
              <a:rPr lang="en-US" dirty="0">
                <a:solidFill>
                  <a:srgbClr val="FFFF00"/>
                </a:solidFill>
              </a:rPr>
              <a:t>calcium binds to </a:t>
            </a:r>
            <a:r>
              <a:rPr lang="en-US" dirty="0" err="1">
                <a:solidFill>
                  <a:srgbClr val="FFFF00"/>
                </a:solidFill>
              </a:rPr>
              <a:t>troponin</a:t>
            </a:r>
            <a:r>
              <a:rPr lang="en-US" dirty="0"/>
              <a:t>, it alters the interaction and </a:t>
            </a:r>
            <a:r>
              <a:rPr lang="en-US" dirty="0">
                <a:solidFill>
                  <a:srgbClr val="FFFF00"/>
                </a:solidFill>
              </a:rPr>
              <a:t>exposes the myosin binding sites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</a:t>
            </a:r>
            <a:r>
              <a:rPr lang="en-US" dirty="0" err="1"/>
              <a:t>actin</a:t>
            </a:r>
            <a:r>
              <a:rPr lang="en-US" dirty="0"/>
              <a:t> and myosin can bind and the muscle contracts</a:t>
            </a:r>
          </a:p>
          <a:p>
            <a:pPr marL="573088" lvl="1" indent="-115888">
              <a:defRPr/>
            </a:pPr>
            <a:r>
              <a:rPr lang="en-US" b="1" dirty="0">
                <a:solidFill>
                  <a:srgbClr val="FF0000"/>
                </a:solidFill>
              </a:rPr>
              <a:t>SO…when calcium present, muscle can contract</a:t>
            </a:r>
            <a:endParaRPr lang="en-US" dirty="0">
              <a:solidFill>
                <a:srgbClr val="FF0000"/>
              </a:solidFill>
            </a:endParaRPr>
          </a:p>
          <a:p>
            <a:pPr marL="573088" lvl="1" indent="-115888">
              <a:defRPr/>
            </a:pPr>
            <a:r>
              <a:rPr lang="en-US" dirty="0"/>
              <a:t>-Calcium concentration regulated by the </a:t>
            </a:r>
            <a:r>
              <a:rPr lang="en-US" u="sng" dirty="0" err="1">
                <a:solidFill>
                  <a:srgbClr val="FFFF00"/>
                </a:solidFill>
              </a:rPr>
              <a:t>sarcoplasmic</a:t>
            </a:r>
            <a:r>
              <a:rPr lang="en-US" u="sng" dirty="0">
                <a:solidFill>
                  <a:srgbClr val="FFFF00"/>
                </a:solidFill>
              </a:rPr>
              <a:t> reticulum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96290" name="Picture 2" descr="49-34-MuscleContract-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341564"/>
            <a:ext cx="4953000" cy="4516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6292" name="Picture 4" descr="49-35-TTubeSarcoRetic-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443164"/>
            <a:ext cx="4267200" cy="4414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026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79968" y="0"/>
            <a:ext cx="3715719" cy="618630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61913" lvl="1"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Stimulus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leading to contraction of a skeletal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muscle at the Neuromuscular Junction:</a:t>
            </a:r>
            <a:endParaRPr lang="en-US" dirty="0">
              <a:solidFill>
                <a:schemeClr val="bg1"/>
              </a:solidFill>
              <a:latin typeface="Arial" pitchFamily="34" charset="0"/>
            </a:endParaRPr>
          </a:p>
          <a:p>
            <a:pPr marL="279400" lvl="2"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  <a:sym typeface="Wingdings" panose="05000000000000000000" pitchFamily="2" charset="2"/>
              </a:rPr>
              <a:t>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ACTION POTENTIAL in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a motor neuron </a:t>
            </a:r>
            <a:endParaRPr lang="en-US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565150" lvl="2" indent="-285750">
              <a:buFont typeface="Symbol" panose="05050102010706020507" pitchFamily="18" charset="2"/>
              <a:buChar char="®"/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releases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a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neurotransmitter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(acetylcholine) </a:t>
            </a:r>
            <a:endParaRPr lang="en-US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565150" lvl="2" indent="-285750">
              <a:buFont typeface="Symbol" panose="05050102010706020507" pitchFamily="18" charset="2"/>
              <a:buChar char="®"/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which</a:t>
            </a:r>
            <a:r>
              <a:rPr lang="en-US" dirty="0" smtClean="0">
                <a:latin typeface="Arial" pitchFamily="34" charset="0"/>
              </a:rPr>
              <a:t>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depolarizes the postsynaptic muscle cell </a:t>
            </a:r>
            <a:endParaRPr lang="en-US" dirty="0" smtClean="0">
              <a:solidFill>
                <a:srgbClr val="FFFF00"/>
              </a:solidFill>
              <a:latin typeface="Arial" pitchFamily="34" charset="0"/>
            </a:endParaRPr>
          </a:p>
          <a:p>
            <a:pPr marL="565150" lvl="2" indent="-285750">
              <a:buFont typeface="Symbol" panose="05050102010706020507" pitchFamily="18" charset="2"/>
              <a:buChar char="®"/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causes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and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action potential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in the muscle cell </a:t>
            </a:r>
            <a:endParaRPr lang="en-US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565150" lvl="2" indent="-285750">
              <a:buFont typeface="Symbol" panose="05050102010706020507" pitchFamily="18" charset="2"/>
              <a:buChar char="®"/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action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potential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spreads deep into the muscle cell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(via the </a:t>
            </a:r>
            <a:r>
              <a:rPr lang="en-US" u="sng" dirty="0">
                <a:solidFill>
                  <a:schemeClr val="bg1"/>
                </a:solidFill>
                <a:latin typeface="Arial" pitchFamily="34" charset="0"/>
              </a:rPr>
              <a:t>T tubules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) to the sarcoplasmic reticulum </a:t>
            </a:r>
            <a:endParaRPr lang="en-US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565150" lvl="2" indent="-285750">
              <a:buFont typeface="Symbol" panose="05050102010706020507" pitchFamily="18" charset="2"/>
              <a:buChar char="®"/>
              <a:defRPr/>
            </a:pPr>
            <a:r>
              <a:rPr lang="en-US" dirty="0" err="1" smtClean="0">
                <a:solidFill>
                  <a:srgbClr val="FFFF00"/>
                </a:solidFill>
                <a:latin typeface="Arial" pitchFamily="34" charset="0"/>
              </a:rPr>
              <a:t>sarc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. ret. releases 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</a:rPr>
              <a:t>calcium</a:t>
            </a:r>
          </a:p>
          <a:p>
            <a:pPr marL="565150" lvl="2" indent="-285750">
              <a:buFont typeface="Symbol" panose="05050102010706020507" pitchFamily="18" charset="2"/>
              <a:buChar char="®"/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calcium</a:t>
            </a:r>
            <a:r>
              <a:rPr lang="en-US" dirty="0" smtClean="0">
                <a:latin typeface="Arial" pitchFamily="34" charset="0"/>
              </a:rPr>
              <a:t>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binds to troponin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which alters the interaction between troponin and tropomyosin and </a:t>
            </a:r>
            <a:r>
              <a:rPr lang="en-US" dirty="0">
                <a:solidFill>
                  <a:srgbClr val="FFFF00"/>
                </a:solidFill>
                <a:latin typeface="Arial" pitchFamily="34" charset="0"/>
              </a:rPr>
              <a:t>allows actin and myosin to bind </a:t>
            </a:r>
            <a:endParaRPr lang="en-US" dirty="0" smtClean="0">
              <a:solidFill>
                <a:srgbClr val="FFFF00"/>
              </a:solidFill>
              <a:latin typeface="Arial" pitchFamily="34" charset="0"/>
            </a:endParaRPr>
          </a:p>
          <a:p>
            <a:pPr marL="565150" lvl="2" indent="-285750">
              <a:buFont typeface="Symbol" panose="05050102010706020507" pitchFamily="18" charset="2"/>
              <a:buChar char="®"/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muscle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</a:rPr>
              <a:t>contracts!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40664" cy="683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0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Eyes and Vision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Review Session lesson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06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itle 1"/>
          <p:cNvSpPr>
            <a:spLocks noGrp="1"/>
          </p:cNvSpPr>
          <p:nvPr>
            <p:ph type="title"/>
          </p:nvPr>
        </p:nvSpPr>
        <p:spPr>
          <a:xfrm>
            <a:off x="1589882" y="153988"/>
            <a:ext cx="9144000" cy="884398"/>
          </a:xfrm>
        </p:spPr>
        <p:txBody>
          <a:bodyPr/>
          <a:lstStyle/>
          <a:p>
            <a:pPr eaLnBrk="1" hangingPunct="1"/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Photoreceptors (light detectors) and Vision</a:t>
            </a:r>
            <a:endParaRPr lang="en-US" sz="3600" dirty="0"/>
          </a:p>
        </p:txBody>
      </p:sp>
      <p:sp>
        <p:nvSpPr>
          <p:cNvPr id="185347" name="Rectangle 3"/>
          <p:cNvSpPr txBox="1">
            <a:spLocks noChangeArrowheads="1"/>
          </p:cNvSpPr>
          <p:nvPr/>
        </p:nvSpPr>
        <p:spPr bwMode="auto">
          <a:xfrm>
            <a:off x="426204" y="791705"/>
            <a:ext cx="11476493" cy="2706688"/>
          </a:xfrm>
          <a:prstGeom prst="rect">
            <a:avLst/>
          </a:prstGeom>
          <a:solidFill>
            <a:srgbClr val="C000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419100" indent="-38258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u="sng" dirty="0">
                <a:cs typeface="Times New Roman" pitchFamily="18" charset="0"/>
              </a:rPr>
              <a:t>-</a:t>
            </a:r>
            <a:r>
              <a:rPr lang="en-US" u="sng" dirty="0">
                <a:solidFill>
                  <a:srgbClr val="FFFF00"/>
                </a:solidFill>
                <a:cs typeface="Times New Roman" pitchFamily="18" charset="0"/>
              </a:rPr>
              <a:t>Eye cup</a:t>
            </a:r>
            <a:r>
              <a:rPr lang="en-U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simplest; found in planarians (move away from light); gives info about light intensity and direction, but no real image</a:t>
            </a:r>
          </a:p>
          <a:p>
            <a:pPr marL="419100" indent="-38258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u="sng" dirty="0">
                <a:cs typeface="Times New Roman" pitchFamily="18" charset="0"/>
              </a:rPr>
              <a:t>-</a:t>
            </a:r>
            <a:r>
              <a:rPr lang="en-US" u="sng" dirty="0">
                <a:solidFill>
                  <a:srgbClr val="FFFF00"/>
                </a:solidFill>
                <a:cs typeface="Times New Roman" pitchFamily="18" charset="0"/>
              </a:rPr>
              <a:t>Compound eyes</a:t>
            </a:r>
            <a:r>
              <a:rPr lang="en-U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forms images; found in insects and crustaceans; made up of thousands of light detectors called </a:t>
            </a:r>
            <a:r>
              <a:rPr lang="en-US" u="sng" dirty="0" err="1">
                <a:cs typeface="Times New Roman" pitchFamily="18" charset="0"/>
              </a:rPr>
              <a:t>ommatidia</a:t>
            </a:r>
            <a:r>
              <a:rPr lang="en-US" dirty="0">
                <a:cs typeface="Times New Roman" pitchFamily="18" charset="0"/>
              </a:rPr>
              <a:t> which each have their own lens; gives a mosaic image that the brain can translate into a picture; good at detecting movement</a:t>
            </a:r>
          </a:p>
          <a:p>
            <a:pPr marL="419100" indent="-38258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US" u="sng" dirty="0">
                <a:cs typeface="Times New Roman" pitchFamily="18" charset="0"/>
              </a:rPr>
              <a:t>-</a:t>
            </a:r>
            <a:r>
              <a:rPr lang="en-US" u="sng" dirty="0">
                <a:solidFill>
                  <a:srgbClr val="FFFF00"/>
                </a:solidFill>
                <a:cs typeface="Times New Roman" pitchFamily="18" charset="0"/>
              </a:rPr>
              <a:t>Single lens eye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found in invertebrates; works like a camera</a:t>
            </a:r>
          </a:p>
          <a:p>
            <a:pPr marL="722313" lvl="1" indent="-273050">
              <a:spcBef>
                <a:spcPct val="20000"/>
              </a:spcBef>
              <a:buClr>
                <a:schemeClr val="accent1"/>
              </a:buClr>
              <a:buSzPct val="90000"/>
            </a:pPr>
            <a:r>
              <a:rPr lang="en-US" dirty="0">
                <a:cs typeface="Times New Roman" pitchFamily="18" charset="0"/>
              </a:rPr>
              <a:t>-Light enters through </a:t>
            </a:r>
            <a:r>
              <a:rPr lang="en-US" u="sng" dirty="0">
                <a:cs typeface="Times New Roman" pitchFamily="18" charset="0"/>
              </a:rPr>
              <a:t>pupil</a:t>
            </a:r>
            <a:r>
              <a:rPr lang="en-US" dirty="0">
                <a:cs typeface="Times New Roman" pitchFamily="18" charset="0"/>
              </a:rPr>
              <a:t> (small opening); </a:t>
            </a:r>
            <a:r>
              <a:rPr lang="en-US" u="sng" dirty="0">
                <a:cs typeface="Times New Roman" pitchFamily="18" charset="0"/>
              </a:rPr>
              <a:t>iris</a:t>
            </a:r>
            <a:r>
              <a:rPr lang="en-US" dirty="0">
                <a:cs typeface="Times New Roman" pitchFamily="18" charset="0"/>
              </a:rPr>
              <a:t> changes diameter of pupil; single lens focuses light onto the </a:t>
            </a:r>
            <a:r>
              <a:rPr lang="en-US" u="sng" dirty="0">
                <a:cs typeface="Times New Roman" pitchFamily="18" charset="0"/>
              </a:rPr>
              <a:t>retina</a:t>
            </a:r>
            <a:r>
              <a:rPr lang="en-US" dirty="0">
                <a:cs typeface="Times New Roman" pitchFamily="18" charset="0"/>
              </a:rPr>
              <a:t> which consists of light transducing receptor cells</a:t>
            </a:r>
          </a:p>
          <a:p>
            <a:pPr marL="419100" indent="-382588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</a:pPr>
            <a:endParaRPr lang="en-US" sz="1200" dirty="0"/>
          </a:p>
        </p:txBody>
      </p:sp>
      <p:pic>
        <p:nvPicPr>
          <p:cNvPr id="1853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657600"/>
            <a:ext cx="3276600" cy="31130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8534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76" y="3657600"/>
            <a:ext cx="3857625" cy="3200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83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6998" y="1573345"/>
            <a:ext cx="4783811" cy="148730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800" dirty="0"/>
              <a:t>Vertebrate Single Lens Eye</a:t>
            </a:r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98036" y="76200"/>
            <a:ext cx="5293964" cy="13961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bg1"/>
            </a:solidFill>
          </a:ln>
        </p:spPr>
        <p:txBody>
          <a:bodyPr/>
          <a:lstStyle/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dirty="0">
                <a:cs typeface="Times New Roman" pitchFamily="18" charset="0"/>
              </a:rPr>
              <a:t>-Can detect more colors than invert eye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dirty="0">
                <a:cs typeface="Times New Roman" pitchFamily="18" charset="0"/>
              </a:rPr>
              <a:t>-Eye generates action potentials to the vision centers of the brain which is actually the part that “sees”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endParaRPr lang="en-US" dirty="0"/>
          </a:p>
        </p:txBody>
      </p:sp>
      <p:sp>
        <p:nvSpPr>
          <p:cNvPr id="186372" name="Rectangle 4"/>
          <p:cNvSpPr>
            <a:spLocks noChangeArrowheads="1"/>
          </p:cNvSpPr>
          <p:nvPr/>
        </p:nvSpPr>
        <p:spPr bwMode="auto">
          <a:xfrm>
            <a:off x="0" y="76200"/>
            <a:ext cx="6234195" cy="6740307"/>
          </a:xfrm>
          <a:prstGeom prst="rect">
            <a:avLst/>
          </a:prstGeom>
          <a:solidFill>
            <a:srgbClr val="660066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algn="ctr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 smtClean="0">
                <a:cs typeface="Times New Roman" pitchFamily="18" charset="0"/>
              </a:rPr>
              <a:t>PARTS OF THE EYE: 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 smtClean="0">
                <a:cs typeface="Times New Roman" pitchFamily="18" charset="0"/>
              </a:rPr>
              <a:t>1</a:t>
            </a:r>
            <a:r>
              <a:rPr lang="en-US" dirty="0">
                <a:cs typeface="Times New Roman" pitchFamily="18" charset="0"/>
              </a:rPr>
              <a:t>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Sclera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tough white outer layer of connective tissue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2. 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Choroid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thin pigmented layer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3. 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Conjunctiva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mucous membrane that covers outer surface of the sclera; helps keep the eye moist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4. 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Cornea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acts as a fixed lens and lets light into the front of the eye; it’s the front part of the sclera; conjunctiva does not cover it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5. 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Iris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gives eye its color; part of the choroids; regulates amount of light entering the pupil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6. 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Pupil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hole in center of iris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7. 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Retina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innermost layer of the eyeball; contains the photoreceptor cells:</a:t>
            </a:r>
          </a:p>
          <a:p>
            <a:pPr marL="573088" indent="-10795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a.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Rod </a:t>
            </a:r>
            <a:r>
              <a:rPr lang="en-US" u="sng" dirty="0">
                <a:solidFill>
                  <a:srgbClr val="FFFF00"/>
                </a:solidFill>
                <a:cs typeface="Times New Roman" pitchFamily="18" charset="0"/>
              </a:rPr>
              <a:t>cells</a:t>
            </a:r>
            <a:r>
              <a:rPr lang="en-U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</a:rPr>
              <a:t>– more sensitive to light but don’t see colors; allow us to see at night</a:t>
            </a:r>
          </a:p>
          <a:p>
            <a:pPr marL="573088" indent="-10795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b.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Cone </a:t>
            </a:r>
            <a:r>
              <a:rPr lang="en-US" u="sng" dirty="0">
                <a:solidFill>
                  <a:srgbClr val="FFFF00"/>
                </a:solidFill>
                <a:cs typeface="Times New Roman" pitchFamily="18" charset="0"/>
              </a:rPr>
              <a:t>cells</a:t>
            </a:r>
            <a:r>
              <a:rPr lang="en-US" dirty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</a:rPr>
              <a:t>– distinguish colors in the daytime</a:t>
            </a:r>
          </a:p>
          <a:p>
            <a:pPr marL="228600" indent="-228600"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en-US" dirty="0">
                <a:cs typeface="Times New Roman" pitchFamily="18" charset="0"/>
              </a:rPr>
              <a:t>8. </a:t>
            </a:r>
            <a:r>
              <a:rPr lang="en-US" u="sng" dirty="0" smtClean="0">
                <a:solidFill>
                  <a:srgbClr val="FFFF00"/>
                </a:solidFill>
                <a:cs typeface="Times New Roman" pitchFamily="18" charset="0"/>
              </a:rPr>
              <a:t>Lens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dirty="0">
                <a:cs typeface="Times New Roman" pitchFamily="18" charset="0"/>
              </a:rPr>
              <a:t> used for focusing; lens flat = see distant; lens spherical = see close up</a:t>
            </a:r>
          </a:p>
        </p:txBody>
      </p:sp>
      <p:pic>
        <p:nvPicPr>
          <p:cNvPr id="18637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4195" y="2882685"/>
            <a:ext cx="5853104" cy="381180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381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3"/>
          <p:cNvSpPr>
            <a:spLocks noChangeArrowheads="1"/>
          </p:cNvSpPr>
          <p:nvPr/>
        </p:nvSpPr>
        <p:spPr bwMode="auto">
          <a:xfrm>
            <a:off x="311524" y="1032493"/>
            <a:ext cx="6990229" cy="5355312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rgbClr val="0070C0"/>
                </a:solidFill>
              </a:rPr>
              <a:t>-Ammonia</a:t>
            </a:r>
            <a:r>
              <a:rPr lang="en-US" dirty="0">
                <a:solidFill>
                  <a:srgbClr val="0070C0"/>
                </a:solidFill>
              </a:rPr>
              <a:t>  </a:t>
            </a:r>
            <a:r>
              <a:rPr lang="en-US" dirty="0">
                <a:solidFill>
                  <a:schemeClr val="bg1"/>
                </a:solidFill>
                <a:sym typeface="Symbol" pitchFamily="18" charset="2"/>
              </a:rPr>
              <a:t></a:t>
            </a:r>
            <a:r>
              <a:rPr lang="en-US" dirty="0">
                <a:solidFill>
                  <a:schemeClr val="bg1"/>
                </a:solidFill>
              </a:rPr>
              <a:t> TOXIC!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-Usually converted to a less toxic form</a:t>
            </a:r>
          </a:p>
          <a:p>
            <a:pPr marL="573088" lvl="1" indent="-115888"/>
            <a:r>
              <a:rPr lang="en-US" dirty="0">
                <a:solidFill>
                  <a:schemeClr val="bg1"/>
                </a:solidFill>
              </a:rPr>
              <a:t>-Animals that secrete ammonia need access to lots of water </a:t>
            </a:r>
            <a:r>
              <a:rPr lang="en-US" dirty="0" smtClean="0">
                <a:solidFill>
                  <a:schemeClr val="bg1"/>
                </a:solidFill>
              </a:rPr>
              <a:t>(FRESHWATER FISH; </a:t>
            </a:r>
            <a:r>
              <a:rPr lang="en-US" dirty="0">
                <a:solidFill>
                  <a:schemeClr val="bg1"/>
                </a:solidFill>
              </a:rPr>
              <a:t>it diffuses out into the water)</a:t>
            </a:r>
          </a:p>
          <a:p>
            <a:r>
              <a:rPr lang="en-US" u="sng" dirty="0">
                <a:solidFill>
                  <a:srgbClr val="0070C0"/>
                </a:solidFill>
              </a:rPr>
              <a:t>-Urea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  <a:sym typeface="Symbol" pitchFamily="18" charset="2"/>
              </a:rPr>
              <a:t></a:t>
            </a:r>
            <a:r>
              <a:rPr lang="en-US" dirty="0">
                <a:solidFill>
                  <a:schemeClr val="bg1"/>
                </a:solidFill>
              </a:rPr>
              <a:t> made by mammals, most adult amphibians, marine fishes and turtles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-Less toxic than ammonia</a:t>
            </a:r>
          </a:p>
          <a:p>
            <a:pPr marL="573088" lvl="1" indent="-115888"/>
            <a:r>
              <a:rPr lang="en-US" dirty="0">
                <a:solidFill>
                  <a:schemeClr val="bg1"/>
                </a:solidFill>
              </a:rPr>
              <a:t>-Produced by liver </a:t>
            </a:r>
            <a:r>
              <a:rPr lang="en-US" dirty="0">
                <a:solidFill>
                  <a:schemeClr val="bg1"/>
                </a:solidFill>
                <a:sym typeface="Symbol" pitchFamily="18" charset="2"/>
              </a:rPr>
              <a:t></a:t>
            </a:r>
            <a:r>
              <a:rPr lang="en-US" dirty="0">
                <a:solidFill>
                  <a:schemeClr val="bg1"/>
                </a:solidFill>
              </a:rPr>
              <a:t> combines ammonia with carbon dioxide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-Disadvantage:  body uses energy to produce </a:t>
            </a:r>
            <a:r>
              <a:rPr lang="en-US" dirty="0" smtClean="0">
                <a:solidFill>
                  <a:schemeClr val="bg1"/>
                </a:solidFill>
              </a:rPr>
              <a:t>it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u="sng" dirty="0" smtClean="0">
                <a:solidFill>
                  <a:srgbClr val="0070C0"/>
                </a:solidFill>
              </a:rPr>
              <a:t>-Uric Acid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1"/>
                </a:solidFill>
              </a:rPr>
              <a:t> made by land snails, insects, birds, reptiles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-Nontoxic</a:t>
            </a:r>
          </a:p>
          <a:p>
            <a:pPr marL="573088" lvl="1" indent="-115888"/>
            <a:r>
              <a:rPr lang="en-US" dirty="0" smtClean="0">
                <a:solidFill>
                  <a:schemeClr val="bg1"/>
                </a:solidFill>
              </a:rPr>
              <a:t>-More expensive to produce than urea (made from ammonia)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-Urea or Uric Acid….how to decide?</a:t>
            </a:r>
          </a:p>
          <a:p>
            <a:pPr marL="1022350" lvl="2" indent="-107950"/>
            <a:r>
              <a:rPr lang="en-US" dirty="0" smtClean="0">
                <a:solidFill>
                  <a:schemeClr val="bg1"/>
                </a:solidFill>
              </a:rPr>
              <a:t>-Mode of Reproduction </a:t>
            </a:r>
            <a:r>
              <a:rPr lang="en-US" dirty="0" smtClean="0">
                <a:solidFill>
                  <a:schemeClr val="bg1"/>
                </a:solidFill>
                <a:sym typeface="Symbol" pitchFamily="18" charset="2"/>
              </a:rPr>
              <a:t></a:t>
            </a:r>
            <a:r>
              <a:rPr lang="en-US" dirty="0" smtClean="0">
                <a:solidFill>
                  <a:schemeClr val="bg1"/>
                </a:solidFill>
              </a:rPr>
              <a:t> reptile/bird eggs = waste cannot diffuse out; uric acid precipitates out of solution and can be stored as harmless solid in the egg until the baby hatches, urea won’t</a:t>
            </a:r>
          </a:p>
        </p:txBody>
      </p:sp>
      <p:sp>
        <p:nvSpPr>
          <p:cNvPr id="122883" name="Rectangle 4"/>
          <p:cNvSpPr>
            <a:spLocks noChangeArrowheads="1"/>
          </p:cNvSpPr>
          <p:nvPr/>
        </p:nvSpPr>
        <p:spPr bwMode="auto">
          <a:xfrm>
            <a:off x="3462617" y="210671"/>
            <a:ext cx="4572000" cy="646331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dirty="0" smtClean="0"/>
              <a:t>Nitrogenous </a:t>
            </a:r>
            <a:r>
              <a:rPr lang="en-US" sz="3600" dirty="0"/>
              <a:t>W</a:t>
            </a:r>
            <a:r>
              <a:rPr lang="en-US" sz="3600" dirty="0" smtClean="0"/>
              <a:t>aste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025" y="1032493"/>
            <a:ext cx="4349929" cy="54519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597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4469" y="183156"/>
            <a:ext cx="11654724" cy="341632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Photons</a:t>
            </a:r>
            <a:r>
              <a:rPr lang="en-US" dirty="0" smtClean="0"/>
              <a:t> of light pass through the </a:t>
            </a:r>
            <a:r>
              <a:rPr lang="en-US" dirty="0" smtClean="0">
                <a:solidFill>
                  <a:srgbClr val="FFFF00"/>
                </a:solidFill>
              </a:rPr>
              <a:t>lens</a:t>
            </a:r>
            <a:r>
              <a:rPr lang="en-US" dirty="0" smtClean="0"/>
              <a:t> and get focused on the </a:t>
            </a:r>
            <a:r>
              <a:rPr lang="en-US" dirty="0" smtClean="0">
                <a:solidFill>
                  <a:srgbClr val="FFFF00"/>
                </a:solidFill>
              </a:rPr>
              <a:t>retina</a:t>
            </a:r>
            <a:r>
              <a:rPr lang="en-US" dirty="0" smtClean="0"/>
              <a:t>.  In the retina, we have </a:t>
            </a:r>
            <a:r>
              <a:rPr lang="en-US" dirty="0" smtClean="0">
                <a:solidFill>
                  <a:srgbClr val="FFFF00"/>
                </a:solidFill>
              </a:rPr>
              <a:t>RODS</a:t>
            </a:r>
            <a:r>
              <a:rPr lang="en-US" dirty="0" smtClean="0"/>
              <a:t> (black/white vision) and </a:t>
            </a:r>
            <a:r>
              <a:rPr lang="en-US" dirty="0" smtClean="0">
                <a:solidFill>
                  <a:srgbClr val="FFFF00"/>
                </a:solidFill>
              </a:rPr>
              <a:t>CONES</a:t>
            </a:r>
            <a:r>
              <a:rPr lang="en-US" dirty="0" smtClean="0"/>
              <a:t> (color vision).  In these cells they have </a:t>
            </a:r>
            <a:r>
              <a:rPr lang="en-US" u="sng" dirty="0">
                <a:solidFill>
                  <a:srgbClr val="FFFF00"/>
                </a:solidFill>
              </a:rPr>
              <a:t>R</a:t>
            </a:r>
            <a:r>
              <a:rPr lang="en-US" u="sng" dirty="0" smtClean="0">
                <a:solidFill>
                  <a:srgbClr val="FFFF00"/>
                </a:solidFill>
              </a:rPr>
              <a:t>etinal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(light absorbing pigment), which changes shape when exposed to light and that shape change excites the visual pigment called </a:t>
            </a:r>
            <a:r>
              <a:rPr lang="en-US" u="sng" dirty="0" smtClean="0">
                <a:solidFill>
                  <a:srgbClr val="FFFF00"/>
                </a:solidFill>
              </a:rPr>
              <a:t>Rhodopsin</a:t>
            </a:r>
            <a:r>
              <a:rPr lang="en-US" dirty="0" smtClean="0"/>
              <a:t>.  This triggers the signal transduction pathway and amplification cascade which uses G proteins. 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The </a:t>
            </a:r>
            <a:r>
              <a:rPr lang="en-US" dirty="0" smtClean="0">
                <a:solidFill>
                  <a:srgbClr val="92D050"/>
                </a:solidFill>
              </a:rPr>
              <a:t>stimulation of the retinal activates a G-protein signaling mechanism </a:t>
            </a:r>
            <a:r>
              <a:rPr lang="en-US" dirty="0" smtClean="0"/>
              <a:t>that ultimately alters the membrane potential and </a:t>
            </a:r>
            <a:r>
              <a:rPr lang="en-US" dirty="0" smtClean="0">
                <a:solidFill>
                  <a:srgbClr val="92D050"/>
                </a:solidFill>
              </a:rPr>
              <a:t>closes Na+ channels </a:t>
            </a:r>
            <a:r>
              <a:rPr lang="en-US" dirty="0" smtClean="0"/>
              <a:t>(in the absence of light these channels are open).  Each single molecule of </a:t>
            </a:r>
            <a:r>
              <a:rPr lang="en-US" dirty="0" err="1" smtClean="0"/>
              <a:t>photoexcited</a:t>
            </a:r>
            <a:r>
              <a:rPr lang="en-US" dirty="0" smtClean="0"/>
              <a:t> rhodopsin activates several hundred enzyme molecules, each of which </a:t>
            </a:r>
            <a:r>
              <a:rPr lang="en-US" dirty="0" smtClean="0">
                <a:solidFill>
                  <a:srgbClr val="92D050"/>
                </a:solidFill>
              </a:rPr>
              <a:t>activates several hundred molecules of cGMP</a:t>
            </a:r>
            <a:r>
              <a:rPr lang="en-US" dirty="0" smtClean="0"/>
              <a:t>, closing hundreds of Na+ channels, and causing an </a:t>
            </a:r>
            <a:r>
              <a:rPr lang="en-US" dirty="0" smtClean="0">
                <a:solidFill>
                  <a:srgbClr val="92D050"/>
                </a:solidFill>
              </a:rPr>
              <a:t>impulse to be sent to the optic nerve</a:t>
            </a:r>
            <a:r>
              <a:rPr lang="en-US" dirty="0" smtClean="0"/>
              <a:t>.  From the optic nerve, impulses travel to the cortex of the brain where the messages are interpreted and seeing actually occurs. </a:t>
            </a:r>
          </a:p>
        </p:txBody>
      </p:sp>
      <p:pic>
        <p:nvPicPr>
          <p:cNvPr id="1873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0129" y="3792546"/>
            <a:ext cx="8503404" cy="28592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912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Human Reproduction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Review Session lesson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8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502" y="342421"/>
            <a:ext cx="4260662" cy="928440"/>
          </a:xfrm>
        </p:spPr>
        <p:txBody>
          <a:bodyPr/>
          <a:lstStyle/>
          <a:p>
            <a:r>
              <a:rPr lang="en-US" dirty="0" smtClean="0"/>
              <a:t>Sex Differences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634463"/>
            <a:ext cx="4445081" cy="419548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u="sng" dirty="0" smtClean="0">
                <a:solidFill>
                  <a:srgbClr val="FFFF00"/>
                </a:solidFill>
              </a:rPr>
              <a:t>Primary Sex Characteristics </a:t>
            </a:r>
            <a:r>
              <a:rPr lang="en-US" dirty="0" smtClean="0">
                <a:sym typeface="Wingdings" panose="05000000000000000000" pitchFamily="2" charset="2"/>
              </a:rPr>
              <a:t> structures that assist in the vital process of procreation; ex. Testes, ovaries, uterus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Secondary Sex Characteristics </a:t>
            </a:r>
            <a:r>
              <a:rPr lang="en-US" dirty="0" smtClean="0">
                <a:sym typeface="Wingdings" panose="05000000000000000000" pitchFamily="2" charset="2"/>
              </a:rPr>
              <a:t> notable physical differences between males and females; ex. Facial hair, deepness of voice, breasts, muscle distribution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Males – XY, Females - XX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820" y="1343364"/>
            <a:ext cx="4888909" cy="44865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89291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566" y="1100229"/>
            <a:ext cx="4302407" cy="700265"/>
          </a:xfrm>
        </p:spPr>
        <p:txBody>
          <a:bodyPr/>
          <a:lstStyle/>
          <a:p>
            <a:r>
              <a:rPr lang="en-US" dirty="0" smtClean="0"/>
              <a:t>Male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81" y="149428"/>
            <a:ext cx="6244022" cy="656133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en-US" sz="2100" dirty="0" smtClean="0"/>
              <a:t>Male sexual anatomy is designed for the delivery of sperm to the female reproductive system: </a:t>
            </a:r>
          </a:p>
          <a:p>
            <a:pPr lvl="1"/>
            <a:r>
              <a:rPr lang="en-US" sz="2100" u="sng" dirty="0" smtClean="0">
                <a:solidFill>
                  <a:srgbClr val="FFFF00"/>
                </a:solidFill>
              </a:rPr>
              <a:t>Testes</a:t>
            </a:r>
            <a:r>
              <a:rPr lang="en-US" sz="2100" dirty="0" smtClean="0">
                <a:solidFill>
                  <a:srgbClr val="FFFF00"/>
                </a:solidFill>
              </a:rPr>
              <a:t> </a:t>
            </a:r>
            <a:r>
              <a:rPr lang="en-US" sz="2100" dirty="0" smtClean="0">
                <a:sym typeface="Wingdings" panose="05000000000000000000" pitchFamily="2" charset="2"/>
              </a:rPr>
              <a:t> male gonads; produces sperm in the </a:t>
            </a:r>
            <a:r>
              <a:rPr lang="en-US" sz="2100" dirty="0" smtClean="0">
                <a:solidFill>
                  <a:srgbClr val="FF0000"/>
                </a:solidFill>
                <a:sym typeface="Wingdings" panose="05000000000000000000" pitchFamily="2" charset="2"/>
              </a:rPr>
              <a:t>seminiferous tubules </a:t>
            </a:r>
            <a:r>
              <a:rPr lang="en-US" sz="2100" dirty="0" smtClean="0">
                <a:sym typeface="Wingdings" panose="05000000000000000000" pitchFamily="2" charset="2"/>
              </a:rPr>
              <a:t>and hormones in the </a:t>
            </a:r>
            <a:r>
              <a:rPr lang="en-US" sz="2100" dirty="0" smtClean="0">
                <a:solidFill>
                  <a:srgbClr val="FF0000"/>
                </a:solidFill>
                <a:sym typeface="Wingdings" panose="05000000000000000000" pitchFamily="2" charset="2"/>
              </a:rPr>
              <a:t>interstitial cells</a:t>
            </a:r>
          </a:p>
          <a:p>
            <a:pPr lvl="1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Epididymis</a:t>
            </a:r>
            <a:r>
              <a:rPr lang="en-US" sz="21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sz="2100" dirty="0" smtClean="0">
                <a:sym typeface="Wingdings" panose="05000000000000000000" pitchFamily="2" charset="2"/>
              </a:rPr>
              <a:t> coil that extends from the testes; sperm complete their maturation here; sperm gain motility here</a:t>
            </a:r>
          </a:p>
          <a:p>
            <a:pPr lvl="1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Vas Deferens </a:t>
            </a:r>
            <a:r>
              <a:rPr lang="en-US" sz="2100" dirty="0" smtClean="0">
                <a:sym typeface="Wingdings" panose="05000000000000000000" pitchFamily="2" charset="2"/>
              </a:rPr>
              <a:t> muscular tube that carries sperm from the epididymis to the urethra</a:t>
            </a:r>
          </a:p>
          <a:p>
            <a:pPr lvl="1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Urethra</a:t>
            </a:r>
            <a:r>
              <a:rPr lang="en-US" sz="21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sz="2100" dirty="0" smtClean="0">
                <a:sym typeface="Wingdings" panose="05000000000000000000" pitchFamily="2" charset="2"/>
              </a:rPr>
              <a:t> passageway through which sperm exits during ejaculation; also the tunnel that urine uses to be excreted</a:t>
            </a:r>
          </a:p>
          <a:p>
            <a:pPr lvl="1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Prostate gland </a:t>
            </a:r>
            <a:r>
              <a:rPr lang="en-US" sz="2100" dirty="0" smtClean="0">
                <a:sym typeface="Wingdings" panose="05000000000000000000" pitchFamily="2" charset="2"/>
              </a:rPr>
              <a:t> adds a basic liquid to the sperm to combat the acidity of the vagina; secretes the semen directly into the urethra</a:t>
            </a:r>
          </a:p>
          <a:p>
            <a:pPr lvl="1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Seminal Vesicles </a:t>
            </a:r>
            <a:r>
              <a:rPr lang="en-US" sz="2100" dirty="0" smtClean="0">
                <a:sym typeface="Wingdings" panose="05000000000000000000" pitchFamily="2" charset="2"/>
              </a:rPr>
              <a:t> adds 3 important things to the Vas Deferens to send along with the sperm during ejaculation: </a:t>
            </a:r>
          </a:p>
          <a:p>
            <a:pPr lvl="2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Fructose</a:t>
            </a:r>
            <a:r>
              <a:rPr lang="en-US" sz="21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sz="2100" dirty="0" smtClean="0">
                <a:sym typeface="Wingdings" panose="05000000000000000000" pitchFamily="2" charset="2"/>
              </a:rPr>
              <a:t>= sugar for energy</a:t>
            </a:r>
            <a:endParaRPr lang="en-US" sz="2100" dirty="0" smtClean="0">
              <a:solidFill>
                <a:srgbClr val="FFFF00"/>
              </a:solidFill>
              <a:sym typeface="Wingdings" panose="05000000000000000000" pitchFamily="2" charset="2"/>
            </a:endParaRPr>
          </a:p>
          <a:p>
            <a:pPr lvl="2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Prostaglandins</a:t>
            </a:r>
            <a:r>
              <a:rPr lang="en-US" sz="21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sz="2100" dirty="0" smtClean="0">
                <a:sym typeface="Wingdings" panose="05000000000000000000" pitchFamily="2" charset="2"/>
              </a:rPr>
              <a:t>= hormone that stimulates uterine contraction</a:t>
            </a:r>
          </a:p>
          <a:p>
            <a:pPr lvl="2"/>
            <a:r>
              <a:rPr lang="en-US" sz="21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Mucus</a:t>
            </a:r>
            <a:r>
              <a:rPr lang="en-US" sz="21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sz="2100" dirty="0" smtClean="0">
                <a:sym typeface="Wingdings" panose="05000000000000000000" pitchFamily="2" charset="2"/>
              </a:rPr>
              <a:t>= helps sperm swim more efficiently</a:t>
            </a:r>
          </a:p>
          <a:p>
            <a:pPr lvl="1"/>
            <a:endParaRPr lang="en-US" dirty="0" smtClean="0">
              <a:sym typeface="Wingdings" panose="05000000000000000000" pitchFamily="2" charset="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292" y="2402237"/>
            <a:ext cx="5603476" cy="38585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940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1144" y="158250"/>
            <a:ext cx="4840289" cy="700265"/>
          </a:xfrm>
        </p:spPr>
        <p:txBody>
          <a:bodyPr/>
          <a:lstStyle/>
          <a:p>
            <a:r>
              <a:rPr lang="en-US" dirty="0" smtClean="0"/>
              <a:t>Female Anatomy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394" y="1174590"/>
            <a:ext cx="4584566" cy="544318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en-US" u="sng" dirty="0" smtClean="0">
                <a:solidFill>
                  <a:srgbClr val="FFFF00"/>
                </a:solidFill>
              </a:rPr>
              <a:t>Ovaries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female gonads; where </a:t>
            </a:r>
            <a:r>
              <a:rPr lang="en-US" dirty="0" smtClean="0">
                <a:solidFill>
                  <a:srgbClr val="00B0F0"/>
                </a:solidFill>
                <a:sym typeface="Wingdings" panose="05000000000000000000" pitchFamily="2" charset="2"/>
              </a:rPr>
              <a:t>meiosis</a:t>
            </a:r>
            <a:r>
              <a:rPr lang="en-US" dirty="0" smtClean="0">
                <a:sym typeface="Wingdings" panose="05000000000000000000" pitchFamily="2" charset="2"/>
              </a:rPr>
              <a:t> occurs; site of egg production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Fallopian Tube </a:t>
            </a:r>
            <a:r>
              <a:rPr lang="en-US" dirty="0" smtClean="0">
                <a:sym typeface="Wingdings" panose="05000000000000000000" pitchFamily="2" charset="2"/>
              </a:rPr>
              <a:t> also called the oviduct; eggs are released from the ovary (called ovulation) and go into the fallopian tube; most fertilization occurs here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Uterus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eggs get delivered here from the fallopian tube; if the egg was fertilized by the sperm, the blastocyst implants in the lining of the uterus called the endometrium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Cervix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opening of the uterus into the vagina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Vagina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birth canal; sperm enters the female reproductive system here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825" y="1952787"/>
            <a:ext cx="6689413" cy="36318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212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037" y="-147917"/>
            <a:ext cx="8484442" cy="784411"/>
          </a:xfrm>
        </p:spPr>
        <p:txBody>
          <a:bodyPr/>
          <a:lstStyle/>
          <a:p>
            <a:r>
              <a:rPr lang="en-US" dirty="0" smtClean="0"/>
              <a:t>Oogenesis vs. Spermatogenesis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401" y="636494"/>
            <a:ext cx="6861335" cy="6073589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800" dirty="0" smtClean="0"/>
              <a:t>Processes of </a:t>
            </a:r>
            <a:r>
              <a:rPr lang="en-US" sz="1800" dirty="0" smtClean="0">
                <a:solidFill>
                  <a:srgbClr val="FF0000"/>
                </a:solidFill>
              </a:rPr>
              <a:t>meiosis</a:t>
            </a:r>
            <a:r>
              <a:rPr lang="en-US" sz="1800" dirty="0" smtClean="0"/>
              <a:t> to produce gametes</a:t>
            </a:r>
          </a:p>
          <a:p>
            <a:pPr>
              <a:spcBef>
                <a:spcPts val="0"/>
              </a:spcBef>
            </a:pPr>
            <a:r>
              <a:rPr lang="en-US" sz="1800" dirty="0" smtClean="0">
                <a:solidFill>
                  <a:srgbClr val="FFFF00"/>
                </a:solidFill>
              </a:rPr>
              <a:t>Spermatogenesis</a:t>
            </a:r>
            <a:r>
              <a:rPr lang="en-US" sz="1800" dirty="0" smtClean="0"/>
              <a:t>: 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Occurs in testes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Males do not form gametes until puberty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olidFill>
                  <a:schemeClr val="bg1"/>
                </a:solidFill>
              </a:rPr>
              <a:t>Primary spermatocytes </a:t>
            </a:r>
            <a:r>
              <a:rPr lang="en-US" dirty="0" smtClean="0"/>
              <a:t>do meiosis I to produce two </a:t>
            </a:r>
            <a:r>
              <a:rPr lang="en-US" dirty="0" smtClean="0">
                <a:solidFill>
                  <a:schemeClr val="bg1"/>
                </a:solidFill>
              </a:rPr>
              <a:t>secondary spermatocytes</a:t>
            </a:r>
            <a:r>
              <a:rPr lang="en-US" dirty="0" smtClean="0"/>
              <a:t> which undergo meiosis II, producing four </a:t>
            </a:r>
            <a:r>
              <a:rPr lang="en-US" dirty="0" smtClean="0">
                <a:solidFill>
                  <a:schemeClr val="bg1"/>
                </a:solidFill>
              </a:rPr>
              <a:t>spermatids</a:t>
            </a:r>
            <a:r>
              <a:rPr lang="en-US" dirty="0" smtClean="0"/>
              <a:t> (immature sperm)</a:t>
            </a:r>
          </a:p>
          <a:p>
            <a:pPr>
              <a:spcBef>
                <a:spcPts val="0"/>
              </a:spcBef>
            </a:pPr>
            <a:r>
              <a:rPr lang="en-US" sz="1800" dirty="0" smtClean="0">
                <a:solidFill>
                  <a:srgbClr val="FFFF00"/>
                </a:solidFill>
              </a:rPr>
              <a:t>Oogenesis</a:t>
            </a:r>
            <a:r>
              <a:rPr lang="en-US" sz="1800" dirty="0" smtClean="0"/>
              <a:t>: 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Occurs in ovaries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olidFill>
                  <a:schemeClr val="bg1"/>
                </a:solidFill>
              </a:rPr>
              <a:t>Primary oocytes </a:t>
            </a:r>
            <a:r>
              <a:rPr lang="en-US" dirty="0" smtClean="0"/>
              <a:t>are made from fetal cells and halt at prophase I until puberty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Primary oocyte does meiosis I to form the </a:t>
            </a:r>
            <a:r>
              <a:rPr lang="en-US" dirty="0" smtClean="0">
                <a:solidFill>
                  <a:schemeClr val="bg1"/>
                </a:solidFill>
              </a:rPr>
              <a:t>secondary oocyte </a:t>
            </a:r>
            <a:r>
              <a:rPr lang="en-US" dirty="0" smtClean="0"/>
              <a:t>and a </a:t>
            </a:r>
            <a:r>
              <a:rPr lang="en-US" dirty="0" smtClean="0">
                <a:solidFill>
                  <a:schemeClr val="bg1"/>
                </a:solidFill>
              </a:rPr>
              <a:t>polar body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If the egg gets fertilized, that primary oocyte does meiosis II and produces an </a:t>
            </a:r>
            <a:r>
              <a:rPr lang="en-US" dirty="0" smtClean="0">
                <a:solidFill>
                  <a:schemeClr val="bg1"/>
                </a:solidFill>
              </a:rPr>
              <a:t>egg</a:t>
            </a:r>
            <a:r>
              <a:rPr lang="en-US" dirty="0" smtClean="0"/>
              <a:t> (to combine with the sperm to make the zygote) and another polar body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olidFill>
                  <a:srgbClr val="FFFF00"/>
                </a:solidFill>
              </a:rPr>
              <a:t>Things to remember: </a:t>
            </a:r>
          </a:p>
          <a:p>
            <a:pPr lvl="2">
              <a:spcBef>
                <a:spcPts val="0"/>
              </a:spcBef>
            </a:pPr>
            <a:r>
              <a:rPr lang="en-US" sz="1800" dirty="0" smtClean="0">
                <a:solidFill>
                  <a:srgbClr val="FFFF00"/>
                </a:solidFill>
              </a:rPr>
              <a:t>A primary oocyte could sit in the ovary for 40 years before completing the first stage of meiosis</a:t>
            </a:r>
          </a:p>
          <a:p>
            <a:pPr lvl="2">
              <a:spcBef>
                <a:spcPts val="0"/>
              </a:spcBef>
            </a:pPr>
            <a:r>
              <a:rPr lang="en-US" sz="1800" dirty="0" smtClean="0">
                <a:solidFill>
                  <a:srgbClr val="FFFF00"/>
                </a:solidFill>
              </a:rPr>
              <a:t>The beginning of each menstrual cycle causes a primary oocyte to resume Meiosis I</a:t>
            </a:r>
          </a:p>
          <a:p>
            <a:pPr lvl="2">
              <a:spcBef>
                <a:spcPts val="0"/>
              </a:spcBef>
            </a:pPr>
            <a:r>
              <a:rPr lang="en-US" sz="1800" dirty="0" smtClean="0">
                <a:solidFill>
                  <a:srgbClr val="FFFF00"/>
                </a:solidFill>
              </a:rPr>
              <a:t>Oocytes only undergo Meiosis II after fertilization</a:t>
            </a:r>
            <a:endParaRPr lang="en-US" sz="18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818" y="1095146"/>
            <a:ext cx="5054289" cy="48949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086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336" y="289378"/>
            <a:ext cx="5194866" cy="1081614"/>
          </a:xfrm>
        </p:spPr>
        <p:txBody>
          <a:bodyPr/>
          <a:lstStyle/>
          <a:p>
            <a:pPr algn="ctr"/>
            <a:r>
              <a:rPr lang="en-US" dirty="0" smtClean="0"/>
              <a:t>Menstrual Cycle of Females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9356" y="1773949"/>
            <a:ext cx="5966848" cy="490582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u="sng" dirty="0" smtClean="0">
                <a:solidFill>
                  <a:srgbClr val="0070C0"/>
                </a:solidFill>
              </a:rPr>
              <a:t>Follicular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u="sng" dirty="0" smtClean="0">
                <a:solidFill>
                  <a:srgbClr val="0070C0"/>
                </a:solidFill>
              </a:rPr>
              <a:t>phase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several follicles in the ovaries grow and secrete increasing amounts of estrogen in response to follicle-stimulating hormone (FSH) from the anterior pituitary</a:t>
            </a:r>
          </a:p>
          <a:p>
            <a:r>
              <a:rPr lang="en-US" u="sng" dirty="0" smtClean="0">
                <a:solidFill>
                  <a:srgbClr val="0070C0"/>
                </a:solidFill>
                <a:sym typeface="Wingdings" panose="05000000000000000000" pitchFamily="2" charset="2"/>
              </a:rPr>
              <a:t>Ovulation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the second oocyte ruptures out of the ovaries in response to the luteinizing hormone</a:t>
            </a:r>
          </a:p>
          <a:p>
            <a:r>
              <a:rPr lang="en-US" u="sng" dirty="0" smtClean="0">
                <a:solidFill>
                  <a:srgbClr val="0070C0"/>
                </a:solidFill>
                <a:sym typeface="Wingdings" panose="05000000000000000000" pitchFamily="2" charset="2"/>
              </a:rPr>
              <a:t>Luteal Phase 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the corpus luteum forms in response to luteinizing hormone; it is the follicle left behind after ovulation and secretes estrogen and progesterone, which thicken the endometrium of the uterus</a:t>
            </a:r>
          </a:p>
          <a:p>
            <a:r>
              <a:rPr lang="en-US" u="sng" dirty="0" smtClean="0">
                <a:solidFill>
                  <a:srgbClr val="0070C0"/>
                </a:solidFill>
                <a:sym typeface="Wingdings" panose="05000000000000000000" pitchFamily="2" charset="2"/>
              </a:rPr>
              <a:t>Menstruation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monthly shedding of the lining of the uterus when implantation does NOT occur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43" y="289378"/>
            <a:ext cx="5333949" cy="6201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51214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145" y="220244"/>
            <a:ext cx="10590160" cy="1400530"/>
          </a:xfrm>
        </p:spPr>
        <p:txBody>
          <a:bodyPr/>
          <a:lstStyle/>
          <a:p>
            <a:r>
              <a:rPr lang="en-US" dirty="0" smtClean="0"/>
              <a:t>Hormone control of the Menstrual Cycle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30" y="1238168"/>
            <a:ext cx="4105350" cy="53061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://www.healthcare.siemens.com/siemens_hwem-hwem_ssxa_websites-context-root/wcm/idc/groups/public/@global/@clinicalspec/documents/image/mdaw/mtcy/~edisp/menstrual_cycle_ca6-00024543/~renditions/menstrual_cycle_ca6-00024543~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529" y="1620774"/>
            <a:ext cx="6190934" cy="46499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2203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A147780-9B8F-4646-9FE5-B0B7758A9A61}" type="slidenum">
              <a:rPr lang="en-US" altLang="en-US" sz="1400"/>
              <a:pPr eaLnBrk="1" hangingPunct="1"/>
              <a:t>38</a:t>
            </a:fld>
            <a:endParaRPr lang="en-US" altLang="en-US" sz="1400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40523" y="63254"/>
            <a:ext cx="3532322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dirty="0" smtClean="0">
                <a:latin typeface="Century Gothic" panose="020B0502020202020204" pitchFamily="34" charset="0"/>
              </a:rPr>
              <a:t>Fertilization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0745" y="825254"/>
            <a:ext cx="3943797" cy="582351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latin typeface="Century Gothic" panose="020B0502020202020204" pitchFamily="34" charset="0"/>
              </a:rPr>
              <a:t>Sperm swim through the cervix and uterus and end up in the fallopian tube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>
                <a:latin typeface="Century Gothic" panose="020B0502020202020204" pitchFamily="34" charset="0"/>
              </a:rPr>
              <a:t>There they come into contact with an egg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dirty="0">
                <a:latin typeface="Century Gothic" panose="020B0502020202020204" pitchFamily="34" charset="0"/>
              </a:rPr>
              <a:t>Enzymes </a:t>
            </a:r>
            <a:r>
              <a:rPr lang="en-US" altLang="en-US" sz="2000" dirty="0" smtClean="0">
                <a:latin typeface="Century Gothic" panose="020B0502020202020204" pitchFamily="34" charset="0"/>
              </a:rPr>
              <a:t>released by the head of the sperm (the </a:t>
            </a:r>
            <a:r>
              <a:rPr lang="en-US" altLang="en-US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acrosome</a:t>
            </a:r>
            <a:r>
              <a:rPr lang="en-US" altLang="en-US" sz="2000" dirty="0" smtClean="0">
                <a:latin typeface="Century Gothic" panose="020B0502020202020204" pitchFamily="34" charset="0"/>
              </a:rPr>
              <a:t>) penetrate the jelly coat of the egg</a:t>
            </a:r>
            <a:endParaRPr lang="en-US" altLang="en-US" sz="2000" dirty="0">
              <a:latin typeface="Century Gothic" panose="020B0502020202020204" pitchFamily="34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dirty="0">
                <a:latin typeface="Century Gothic" panose="020B0502020202020204" pitchFamily="34" charset="0"/>
              </a:rPr>
              <a:t>Once one sperm penetrates the egg, the others are kept out because of a chemical change that occurs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2000" dirty="0">
                <a:latin typeface="Century Gothic" panose="020B0502020202020204" pitchFamily="34" charset="0"/>
              </a:rPr>
              <a:t>The nucleus of the sperm and the nucleus of the egg fuse to form a diploid zygote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674" y="2410278"/>
            <a:ext cx="5651326" cy="42384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3" name="Picture 4" descr="C:\Documents and Settings\mcarr\My Documents\My Pictures\Embryo Pics\27_09aSpermMeetsEgg_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507" y="295729"/>
            <a:ext cx="3034770" cy="37094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01487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0597F3D-3BAC-468C-901F-4303A1033670}" type="slidenum">
              <a:rPr lang="en-US" altLang="en-US" sz="1400"/>
              <a:pPr eaLnBrk="1" hangingPunct="1"/>
              <a:t>39</a:t>
            </a:fld>
            <a:endParaRPr lang="en-US" altLang="en-US" sz="140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467" y="0"/>
            <a:ext cx="5856862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en-US" sz="1800" u="sng" dirty="0">
                <a:solidFill>
                  <a:srgbClr val="FFFF00"/>
                </a:solidFill>
                <a:latin typeface="Century Gothic" panose="020B0502020202020204" pitchFamily="34" charset="0"/>
              </a:rPr>
              <a:t>Cleavage</a:t>
            </a:r>
            <a:r>
              <a:rPr lang="en-US" altLang="en-US" sz="1800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800" dirty="0">
                <a:latin typeface="Century Gothic" panose="020B0502020202020204" pitchFamily="34" charset="0"/>
              </a:rPr>
              <a:t>= divisions</a:t>
            </a:r>
          </a:p>
          <a:p>
            <a:pPr eaLnBrk="1" hangingPunct="1">
              <a:defRPr/>
            </a:pPr>
            <a:r>
              <a:rPr lang="en-US" altLang="en-US" sz="1800" dirty="0">
                <a:latin typeface="Century Gothic" panose="020B0502020202020204" pitchFamily="34" charset="0"/>
              </a:rPr>
              <a:t>Mitotic divisions begin immediately after fertilization</a:t>
            </a:r>
          </a:p>
          <a:p>
            <a:pPr lvl="1" eaLnBrk="1" hangingPunct="1">
              <a:defRPr/>
            </a:pPr>
            <a:r>
              <a:rPr lang="en-US" altLang="en-US" u="sng" dirty="0">
                <a:solidFill>
                  <a:srgbClr val="FFFF00"/>
                </a:solidFill>
                <a:latin typeface="Century Gothic" panose="020B0502020202020204" pitchFamily="34" charset="0"/>
              </a:rPr>
              <a:t>Morula</a:t>
            </a:r>
            <a:r>
              <a:rPr lang="en-US" altLang="en-US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dirty="0">
                <a:latin typeface="Century Gothic" panose="020B0502020202020204" pitchFamily="34" charset="0"/>
                <a:cs typeface="Courier New" pitchFamily="49" charset="0"/>
              </a:rPr>
              <a:t>→ solid ball </a:t>
            </a: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of 16 </a:t>
            </a:r>
            <a:r>
              <a:rPr lang="en-US" altLang="en-US" dirty="0">
                <a:latin typeface="Century Gothic" panose="020B0502020202020204" pitchFamily="34" charset="0"/>
                <a:cs typeface="Courier New" pitchFamily="49" charset="0"/>
              </a:rPr>
              <a:t>cells not much larger than the </a:t>
            </a: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zygote (occurs after 4 divisions)</a:t>
            </a:r>
            <a:endParaRPr lang="en-US" altLang="en-US" dirty="0">
              <a:latin typeface="Century Gothic" panose="020B0502020202020204" pitchFamily="34" charset="0"/>
              <a:cs typeface="Courier New" pitchFamily="49" charset="0"/>
            </a:endParaRPr>
          </a:p>
          <a:p>
            <a:pPr lvl="2" eaLnBrk="1" hangingPunct="1">
              <a:defRPr/>
            </a:pPr>
            <a:r>
              <a:rPr lang="en-US" altLang="en-US" sz="1800" dirty="0" smtClean="0">
                <a:latin typeface="Century Gothic" panose="020B0502020202020204" pitchFamily="34" charset="0"/>
              </a:rPr>
              <a:t>This divides and releases a fluid to form </a:t>
            </a:r>
            <a:r>
              <a:rPr lang="en-US" altLang="en-US" sz="1800" dirty="0" smtClean="0">
                <a:latin typeface="Century Gothic" panose="020B0502020202020204" pitchFamily="34" charset="0"/>
              </a:rPr>
              <a:t>a</a:t>
            </a:r>
            <a:endParaRPr lang="en-US" altLang="en-US" sz="1800" dirty="0" smtClean="0">
              <a:latin typeface="Century Gothic" panose="020B0502020202020204" pitchFamily="34" charset="0"/>
            </a:endParaRPr>
          </a:p>
          <a:p>
            <a:pPr lvl="1" eaLnBrk="1" hangingPunct="1">
              <a:defRPr/>
            </a:pPr>
            <a:r>
              <a:rPr lang="en-US" altLang="en-US" u="sng" dirty="0">
                <a:solidFill>
                  <a:srgbClr val="FFFF00"/>
                </a:solidFill>
                <a:latin typeface="Century Gothic" panose="020B0502020202020204" pitchFamily="34" charset="0"/>
              </a:rPr>
              <a:t>Blastocyst</a:t>
            </a:r>
            <a:r>
              <a:rPr lang="en-US" altLang="en-US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dirty="0">
                <a:latin typeface="Century Gothic" panose="020B0502020202020204" pitchFamily="34" charset="0"/>
              </a:rPr>
              <a:t>(or </a:t>
            </a:r>
            <a:r>
              <a:rPr lang="en-US" altLang="en-US" u="sng" dirty="0">
                <a:solidFill>
                  <a:srgbClr val="FFFF00"/>
                </a:solidFill>
                <a:latin typeface="Century Gothic" panose="020B0502020202020204" pitchFamily="34" charset="0"/>
              </a:rPr>
              <a:t>blastula</a:t>
            </a:r>
            <a:r>
              <a:rPr lang="en-US" altLang="en-US" dirty="0">
                <a:latin typeface="Century Gothic" panose="020B0502020202020204" pitchFamily="34" charset="0"/>
              </a:rPr>
              <a:t>) </a:t>
            </a:r>
            <a:r>
              <a:rPr lang="en-US" altLang="en-US" dirty="0">
                <a:latin typeface="Century Gothic" panose="020B0502020202020204" pitchFamily="34" charset="0"/>
                <a:cs typeface="Courier New" pitchFamily="49" charset="0"/>
              </a:rPr>
              <a:t>→ </a:t>
            </a: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hollow ball </a:t>
            </a:r>
            <a:r>
              <a:rPr lang="en-US" altLang="en-US" dirty="0">
                <a:latin typeface="Century Gothic" panose="020B0502020202020204" pitchFamily="34" charset="0"/>
                <a:cs typeface="Courier New" pitchFamily="49" charset="0"/>
              </a:rPr>
              <a:t>of cells with a large, fluid-filled cavity</a:t>
            </a:r>
          </a:p>
          <a:p>
            <a:pPr lvl="2" eaLnBrk="1" hangingPunct="1">
              <a:defRPr/>
            </a:pPr>
            <a:r>
              <a:rPr lang="en-US" altLang="en-US" sz="1800" dirty="0" smtClean="0">
                <a:latin typeface="Century Gothic" panose="020B0502020202020204" pitchFamily="34" charset="0"/>
                <a:cs typeface="Courier New" pitchFamily="49" charset="0"/>
              </a:rPr>
              <a:t>The blastocyst then reaches the uterus and burrows into the lining; this is called </a:t>
            </a:r>
            <a:r>
              <a:rPr lang="en-US" altLang="en-US" sz="1800" u="sng" dirty="0" smtClean="0">
                <a:solidFill>
                  <a:srgbClr val="FFFF00"/>
                </a:solidFill>
                <a:latin typeface="Century Gothic" panose="020B0502020202020204" pitchFamily="34" charset="0"/>
                <a:cs typeface="Courier New" pitchFamily="49" charset="0"/>
              </a:rPr>
              <a:t>implantation</a:t>
            </a:r>
          </a:p>
          <a:p>
            <a:pPr lvl="2" eaLnBrk="1" hangingPunct="1">
              <a:defRPr/>
            </a:pPr>
            <a:r>
              <a:rPr lang="en-US" altLang="en-US" sz="1800" dirty="0" smtClean="0">
                <a:latin typeface="Century Gothic" panose="020B0502020202020204" pitchFamily="34" charset="0"/>
                <a:cs typeface="Courier New" pitchFamily="49" charset="0"/>
              </a:rPr>
              <a:t>Two parts to the blastocyst: </a:t>
            </a:r>
          </a:p>
          <a:p>
            <a:pPr lvl="3">
              <a:defRPr/>
            </a:pPr>
            <a:r>
              <a:rPr lang="en-US" altLang="en-US" sz="1800" u="sng" dirty="0" smtClean="0">
                <a:solidFill>
                  <a:srgbClr val="FFFF00"/>
                </a:solidFill>
                <a:latin typeface="Century Gothic" panose="020B0502020202020204" pitchFamily="34" charset="0"/>
                <a:cs typeface="Courier New" pitchFamily="49" charset="0"/>
              </a:rPr>
              <a:t>Inner Cell Mass </a:t>
            </a:r>
            <a:r>
              <a:rPr lang="en-US" altLang="en-US" sz="1800" dirty="0" smtClean="0"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 becomes the embryo</a:t>
            </a:r>
          </a:p>
          <a:p>
            <a:pPr lvl="3">
              <a:defRPr/>
            </a:pPr>
            <a:r>
              <a:rPr lang="en-US" altLang="en-US" sz="1800" u="sng" dirty="0" smtClean="0">
                <a:solidFill>
                  <a:srgbClr val="FFFF00"/>
                </a:solidFill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Trophoblast</a:t>
            </a:r>
            <a:r>
              <a:rPr lang="en-US" altLang="en-US" sz="1800" dirty="0" smtClean="0">
                <a:solidFill>
                  <a:srgbClr val="FFFF00"/>
                </a:solidFill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 </a:t>
            </a:r>
            <a:r>
              <a:rPr lang="en-US" altLang="en-US" sz="1800" dirty="0" smtClean="0"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 becomes the placenta; makes </a:t>
            </a:r>
            <a:r>
              <a:rPr lang="en-US" altLang="en-US" sz="1800" dirty="0" err="1" smtClean="0"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hCG</a:t>
            </a:r>
            <a:r>
              <a:rPr lang="en-US" altLang="en-US" sz="1800" dirty="0" smtClean="0"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 which maintains the endometrium</a:t>
            </a:r>
            <a:endParaRPr lang="en-US" altLang="en-US" sz="1800" dirty="0" smtClean="0">
              <a:latin typeface="Century Gothic" panose="020B0502020202020204" pitchFamily="34" charset="0"/>
              <a:cs typeface="Courier New" pitchFamily="49" charset="0"/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US" altLang="en-US" sz="1800" dirty="0" smtClean="0">
                <a:solidFill>
                  <a:srgbClr val="92D050"/>
                </a:solidFill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Remember: </a:t>
            </a:r>
            <a:r>
              <a:rPr lang="en-US" altLang="en-US" sz="1800" dirty="0" smtClean="0">
                <a:solidFill>
                  <a:srgbClr val="92D050"/>
                </a:solidFill>
                <a:latin typeface="Century Gothic" panose="020B0502020202020204" pitchFamily="34" charset="0"/>
                <a:cs typeface="Courier New" pitchFamily="49" charset="0"/>
              </a:rPr>
              <a:t>Pregnancy </a:t>
            </a:r>
            <a:r>
              <a:rPr lang="en-US" altLang="en-US" sz="1800" dirty="0">
                <a:solidFill>
                  <a:srgbClr val="92D050"/>
                </a:solidFill>
                <a:latin typeface="Century Gothic" panose="020B0502020202020204" pitchFamily="34" charset="0"/>
                <a:cs typeface="Courier New" pitchFamily="49" charset="0"/>
              </a:rPr>
              <a:t>begins at implantation!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665916" y="4416366"/>
            <a:ext cx="3526084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Cleavage</a:t>
            </a:r>
            <a:endParaRPr lang="en-US" altLang="en-US" dirty="0" smtClean="0">
              <a:solidFill>
                <a:srgbClr val="FFFF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2" descr="C:\Documents and Settings\mcarr\My Documents\My Pictures\Embryo Pics\27_16aOvulatImplantat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109" y="105555"/>
            <a:ext cx="5098981" cy="3505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 descr="C:\Documents and Settings\mcarr\My Documents\My Pictures\Embryo Pics\27_10SeaUrchinCleavag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191" y="2927888"/>
            <a:ext cx="2866532" cy="37389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041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403412" y="1281953"/>
            <a:ext cx="4760259" cy="4247317"/>
          </a:xfrm>
          <a:prstGeom prst="rect">
            <a:avLst/>
          </a:prstGeom>
          <a:solidFill>
            <a:srgbClr val="00206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0650" indent="-120650"/>
            <a:r>
              <a:rPr lang="en-US" u="sng" dirty="0"/>
              <a:t>-</a:t>
            </a:r>
            <a:r>
              <a:rPr lang="en-US" u="sng" dirty="0" err="1">
                <a:solidFill>
                  <a:srgbClr val="FFFF00"/>
                </a:solidFill>
              </a:rPr>
              <a:t>Osmoconformer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isoosmotic to surroundings; marine organisms; water must have a stable composition</a:t>
            </a:r>
          </a:p>
          <a:p>
            <a:pPr marL="120650" indent="-120650"/>
            <a:r>
              <a:rPr lang="en-US" u="sng" dirty="0"/>
              <a:t>-</a:t>
            </a:r>
            <a:r>
              <a:rPr lang="en-US" u="sng" dirty="0" err="1">
                <a:solidFill>
                  <a:srgbClr val="FFFF00"/>
                </a:solidFill>
              </a:rPr>
              <a:t>Osmoregulator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not isoosmotic to environment, so control internal osmolarity; enables animals to live in varied environments (land/ freshwater); costs energy! (</a:t>
            </a:r>
            <a:r>
              <a:rPr lang="en-US" dirty="0">
                <a:solidFill>
                  <a:srgbClr val="FF0000"/>
                </a:solidFill>
              </a:rPr>
              <a:t>active transport</a:t>
            </a:r>
            <a:r>
              <a:rPr lang="en-US" dirty="0" smtClean="0"/>
              <a:t>)</a:t>
            </a:r>
          </a:p>
          <a:p>
            <a:pPr marL="120650" indent="-120650"/>
            <a:endParaRPr lang="en-US" dirty="0"/>
          </a:p>
          <a:p>
            <a:pPr marL="120650" indent="-120650"/>
            <a:r>
              <a:rPr lang="en-US" u="sng" dirty="0"/>
              <a:t>-</a:t>
            </a:r>
            <a:r>
              <a:rPr lang="en-US" u="sng" dirty="0" err="1">
                <a:solidFill>
                  <a:srgbClr val="FFFF00"/>
                </a:solidFill>
              </a:rPr>
              <a:t>Stenohaline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animals that can’t tolerate sharp changes in external osmolarity (both osmoconformers and osmoregulators)</a:t>
            </a:r>
          </a:p>
          <a:p>
            <a:pPr marL="120650" indent="-120650"/>
            <a:r>
              <a:rPr lang="en-US" u="sng" dirty="0"/>
              <a:t>-</a:t>
            </a:r>
            <a:r>
              <a:rPr lang="en-US" u="sng" dirty="0" err="1">
                <a:solidFill>
                  <a:srgbClr val="FFFF00"/>
                </a:solidFill>
              </a:rPr>
              <a:t>Euryhaline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 pitchFamily="18" charset="2"/>
              </a:rPr>
              <a:t></a:t>
            </a:r>
            <a:r>
              <a:rPr lang="en-US" dirty="0"/>
              <a:t> animals that can tolerate sharp externals changes in osmolarity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3412" y="94128"/>
            <a:ext cx="9883588" cy="74407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Osmoregulators vs. Osmoconformers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617" y="1281953"/>
            <a:ext cx="568452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373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1AF02318-84B0-41F3-9A1F-1CFE2643C744}" type="slidenum">
              <a:rPr lang="en-US" altLang="en-US" sz="1400"/>
              <a:pPr eaLnBrk="1" hangingPunct="1"/>
              <a:t>40</a:t>
            </a:fld>
            <a:endParaRPr lang="en-US" altLang="en-US" sz="1400"/>
          </a:p>
        </p:txBody>
      </p:sp>
      <p:pic>
        <p:nvPicPr>
          <p:cNvPr id="14339" name="Picture 2" descr="http://classconnection.s3.amazonaws.com/971/flashcards/791971/jpg/gastrulation1319071903074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760" y="138195"/>
            <a:ext cx="7300159" cy="393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294467" y="4228698"/>
            <a:ext cx="11468746" cy="2246769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000" b="1" u="sng" dirty="0">
                <a:latin typeface="Century Gothic" panose="020B0502020202020204" pitchFamily="34" charset="0"/>
              </a:rPr>
              <a:t>Order of Process</a:t>
            </a:r>
            <a:r>
              <a:rPr lang="en-US" altLang="en-US" sz="2000" dirty="0">
                <a:latin typeface="Century Gothic" panose="020B0502020202020204" pitchFamily="34" charset="0"/>
              </a:rPr>
              <a:t>: </a:t>
            </a:r>
          </a:p>
          <a:p>
            <a:pPr eaLnBrk="1" hangingPunct="1"/>
            <a:r>
              <a:rPr lang="en-US" altLang="en-US" sz="2000" dirty="0">
                <a:latin typeface="Century Gothic" panose="020B0502020202020204" pitchFamily="34" charset="0"/>
              </a:rPr>
              <a:t>	- Starts with </a:t>
            </a:r>
            <a:r>
              <a:rPr lang="en-US" altLang="en-US" sz="2000" u="sng" dirty="0">
                <a:solidFill>
                  <a:srgbClr val="AF0116"/>
                </a:solidFill>
                <a:latin typeface="Century Gothic" panose="020B0502020202020204" pitchFamily="34" charset="0"/>
              </a:rPr>
              <a:t>fertilization</a:t>
            </a:r>
            <a:r>
              <a:rPr lang="en-US" altLang="en-US" sz="2000" dirty="0">
                <a:latin typeface="Century Gothic" panose="020B0502020202020204" pitchFamily="34" charset="0"/>
              </a:rPr>
              <a:t>…then</a:t>
            </a:r>
          </a:p>
          <a:p>
            <a:pPr eaLnBrk="1" hangingPunct="1"/>
            <a:r>
              <a:rPr lang="en-US" altLang="en-US" sz="2000" dirty="0">
                <a:solidFill>
                  <a:srgbClr val="FFC000"/>
                </a:solidFill>
                <a:latin typeface="Century Gothic" panose="020B0502020202020204" pitchFamily="34" charset="0"/>
              </a:rPr>
              <a:t>Zygote </a:t>
            </a:r>
            <a:r>
              <a:rPr lang="en-US" altLang="en-US" sz="2000" dirty="0">
                <a:solidFill>
                  <a:srgbClr val="FFC000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 Cleavage  Blastula  Gastrula  Organ formation</a:t>
            </a:r>
          </a:p>
          <a:p>
            <a:pPr eaLnBrk="1" hangingPunct="1"/>
            <a:r>
              <a:rPr lang="en-US" altLang="en-US" sz="2000" dirty="0" smtClean="0">
                <a:latin typeface="Century Gothic" panose="020B0502020202020204" pitchFamily="34" charset="0"/>
                <a:sym typeface="Wingdings" panose="05000000000000000000" pitchFamily="2" charset="2"/>
              </a:rPr>
              <a:t>		KNOW THIS ORDER!</a:t>
            </a:r>
            <a:endParaRPr lang="en-US" altLang="en-US" sz="2000" dirty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eaLnBrk="1" hangingPunct="1"/>
            <a:endParaRPr lang="en-US" altLang="en-US" sz="2000" dirty="0">
              <a:latin typeface="Century Gothic" panose="020B0502020202020204" pitchFamily="34" charset="0"/>
              <a:sym typeface="Wingdings" panose="05000000000000000000" pitchFamily="2" charset="2"/>
            </a:endParaRPr>
          </a:p>
          <a:p>
            <a:pPr eaLnBrk="1" hangingPunct="1"/>
            <a:r>
              <a:rPr lang="en-US" altLang="en-US" sz="2000" dirty="0">
                <a:latin typeface="Century Gothic" panose="020B0502020202020204" pitchFamily="34" charset="0"/>
                <a:sym typeface="Wingdings" panose="05000000000000000000" pitchFamily="2" charset="2"/>
              </a:rPr>
              <a:t>At each phase the </a:t>
            </a:r>
            <a:r>
              <a:rPr lang="en-US" altLang="en-US" sz="2000" dirty="0">
                <a:solidFill>
                  <a:srgbClr val="AF0116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# of cells </a:t>
            </a:r>
            <a:r>
              <a:rPr lang="en-US" altLang="en-US" sz="2000" dirty="0">
                <a:latin typeface="Century Gothic" panose="020B0502020202020204" pitchFamily="34" charset="0"/>
                <a:sym typeface="Wingdings" panose="05000000000000000000" pitchFamily="2" charset="2"/>
              </a:rPr>
              <a:t>increases, but the </a:t>
            </a:r>
            <a:r>
              <a:rPr lang="en-US" altLang="en-US" sz="2000" dirty="0">
                <a:solidFill>
                  <a:srgbClr val="AF0116"/>
                </a:solidFill>
                <a:latin typeface="Century Gothic" panose="020B0502020202020204" pitchFamily="34" charset="0"/>
                <a:sym typeface="Wingdings" panose="05000000000000000000" pitchFamily="2" charset="2"/>
              </a:rPr>
              <a:t># of chromosomes </a:t>
            </a:r>
            <a:r>
              <a:rPr lang="en-US" altLang="en-US" sz="2000" dirty="0">
                <a:latin typeface="Century Gothic" panose="020B0502020202020204" pitchFamily="34" charset="0"/>
                <a:sym typeface="Wingdings" panose="05000000000000000000" pitchFamily="2" charset="2"/>
              </a:rPr>
              <a:t>in each cell stays the same!</a:t>
            </a:r>
            <a:endParaRPr lang="en-US" alt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79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2448" y="1333652"/>
            <a:ext cx="3365450" cy="904134"/>
          </a:xfrm>
        </p:spPr>
        <p:txBody>
          <a:bodyPr/>
          <a:lstStyle/>
          <a:p>
            <a:r>
              <a:rPr lang="en-US" dirty="0" smtClean="0"/>
              <a:t>Gastrulation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613" y="252656"/>
            <a:ext cx="3791953" cy="645811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sz="1800" dirty="0" smtClean="0"/>
              <a:t>After cleavage, </a:t>
            </a:r>
            <a:r>
              <a:rPr lang="en-US" sz="1800" dirty="0" smtClean="0">
                <a:solidFill>
                  <a:schemeClr val="bg1"/>
                </a:solidFill>
              </a:rPr>
              <a:t>gastrulation</a:t>
            </a:r>
            <a:r>
              <a:rPr lang="en-US" sz="1800" dirty="0" smtClean="0"/>
              <a:t> occurs </a:t>
            </a:r>
            <a:r>
              <a:rPr lang="en-US" sz="1800" dirty="0" smtClean="0">
                <a:sym typeface="Wingdings" panose="05000000000000000000" pitchFamily="2" charset="2"/>
              </a:rPr>
              <a:t> cells separate into three germ layers: </a:t>
            </a:r>
          </a:p>
          <a:p>
            <a:pPr lvl="1">
              <a:defRPr/>
            </a:pPr>
            <a:r>
              <a:rPr lang="en-US" altLang="en-US" u="sng" dirty="0">
                <a:solidFill>
                  <a:schemeClr val="bg1"/>
                </a:solidFill>
                <a:latin typeface="Century Gothic" panose="020B0502020202020204" pitchFamily="34" charset="0"/>
              </a:rPr>
              <a:t>Ectoderm</a:t>
            </a:r>
            <a:r>
              <a:rPr lang="en-US" altLang="en-US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dirty="0">
                <a:latin typeface="Century Gothic" panose="020B0502020202020204" pitchFamily="34" charset="0"/>
                <a:cs typeface="Courier New" pitchFamily="49" charset="0"/>
              </a:rPr>
              <a:t>→ nervous system (spinal cord, neurons, brain) and epidermis (skin, hair, nails)</a:t>
            </a:r>
          </a:p>
          <a:p>
            <a:pPr lvl="1">
              <a:defRPr/>
            </a:pPr>
            <a:r>
              <a:rPr lang="en-US" altLang="en-US" u="sng" dirty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Mesoderm</a:t>
            </a:r>
            <a:r>
              <a:rPr lang="en-US" altLang="en-US" dirty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 </a:t>
            </a:r>
            <a:r>
              <a:rPr lang="en-US" altLang="en-US" dirty="0">
                <a:latin typeface="Century Gothic" panose="020B0502020202020204" pitchFamily="34" charset="0"/>
                <a:cs typeface="Courier New" pitchFamily="49" charset="0"/>
              </a:rPr>
              <a:t>→ muscles, connective tissue, skeletal system, reproductive system, organs</a:t>
            </a:r>
          </a:p>
          <a:p>
            <a:pPr lvl="1">
              <a:defRPr/>
            </a:pPr>
            <a:r>
              <a:rPr lang="en-US" altLang="en-US" u="sng" dirty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Endoderm</a:t>
            </a:r>
            <a:r>
              <a:rPr lang="en-US" altLang="en-US" dirty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 </a:t>
            </a:r>
            <a:r>
              <a:rPr lang="en-US" altLang="en-US" dirty="0">
                <a:latin typeface="Century Gothic" panose="020B0502020202020204" pitchFamily="34" charset="0"/>
                <a:cs typeface="Courier New" pitchFamily="49" charset="0"/>
              </a:rPr>
              <a:t>→ linings of digestive, respiratory, and urinary tracts; glands (liver, pancreas, thyroid)</a:t>
            </a:r>
          </a:p>
          <a:p>
            <a:pPr lvl="2">
              <a:defRPr/>
            </a:pPr>
            <a:r>
              <a:rPr lang="en-US" altLang="en-US" sz="1800" u="sng" dirty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Archenteron</a:t>
            </a:r>
            <a:r>
              <a:rPr lang="en-US" altLang="en-US" sz="1800" dirty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 </a:t>
            </a:r>
            <a:r>
              <a:rPr lang="en-US" altLang="en-US" sz="1800" dirty="0">
                <a:latin typeface="Century Gothic" panose="020B0502020202020204" pitchFamily="34" charset="0"/>
                <a:cs typeface="Courier New" pitchFamily="49" charset="0"/>
              </a:rPr>
              <a:t>= simple digestive cavity formed during the formation of the germ </a:t>
            </a:r>
            <a:r>
              <a:rPr lang="en-US" altLang="en-US" sz="1800" dirty="0" smtClean="0">
                <a:latin typeface="Century Gothic" panose="020B0502020202020204" pitchFamily="34" charset="0"/>
                <a:cs typeface="Courier New" pitchFamily="49" charset="0"/>
              </a:rPr>
              <a:t>layers</a:t>
            </a:r>
          </a:p>
          <a:p>
            <a:pPr>
              <a:defRPr/>
            </a:pPr>
            <a:r>
              <a:rPr lang="en-US" altLang="en-US" sz="1800" u="sng" dirty="0" smtClean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Organogenesis</a:t>
            </a:r>
            <a:r>
              <a:rPr lang="en-US" altLang="en-US" sz="1800" dirty="0" smtClean="0">
                <a:solidFill>
                  <a:schemeClr val="bg1"/>
                </a:solidFill>
                <a:latin typeface="Century Gothic" panose="020B0502020202020204" pitchFamily="34" charset="0"/>
                <a:cs typeface="Courier New" pitchFamily="49" charset="0"/>
              </a:rPr>
              <a:t> </a:t>
            </a:r>
            <a:r>
              <a:rPr lang="en-US" altLang="en-US" sz="1800" dirty="0" smtClean="0">
                <a:latin typeface="Century Gothic" panose="020B0502020202020204" pitchFamily="34" charset="0"/>
                <a:cs typeface="Courier New" pitchFamily="49" charset="0"/>
                <a:sym typeface="Wingdings" panose="05000000000000000000" pitchFamily="2" charset="2"/>
              </a:rPr>
              <a:t> organ building</a:t>
            </a:r>
            <a:endParaRPr lang="en-US" altLang="en-US" sz="1800" dirty="0">
              <a:latin typeface="Century Gothic" panose="020B0502020202020204" pitchFamily="34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373699" y="3532673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en-US" altLang="en-US" dirty="0">
              <a:latin typeface="Century Gothic" panose="020B0502020202020204" pitchFamily="34" charset="0"/>
              <a:cs typeface="Courier New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768" y="121096"/>
            <a:ext cx="3763004" cy="4233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884" y="3648911"/>
            <a:ext cx="4373884" cy="28361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996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2707" y="201995"/>
            <a:ext cx="4220857" cy="727153"/>
          </a:xfrm>
        </p:spPr>
        <p:txBody>
          <a:bodyPr/>
          <a:lstStyle/>
          <a:p>
            <a:r>
              <a:rPr lang="en-US" dirty="0" smtClean="0"/>
              <a:t>Nervous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3564" y="1618963"/>
            <a:ext cx="3871644" cy="4195481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Derived primarily from the </a:t>
            </a:r>
            <a:r>
              <a:rPr lang="en-US" dirty="0" smtClean="0">
                <a:solidFill>
                  <a:srgbClr val="00B0F0"/>
                </a:solidFill>
              </a:rPr>
              <a:t>ectoderm</a:t>
            </a:r>
          </a:p>
          <a:p>
            <a:r>
              <a:rPr lang="en-US" u="sng" dirty="0" smtClean="0">
                <a:solidFill>
                  <a:srgbClr val="FFFF00"/>
                </a:solidFill>
              </a:rPr>
              <a:t>Notochord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present only in embryos in vertebrates; supports the body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Neural Plate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Neural Groove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Neural Tube</a:t>
            </a:r>
            <a:r>
              <a:rPr lang="en-US" dirty="0" smtClean="0">
                <a:sym typeface="Wingdings" panose="05000000000000000000" pitchFamily="2" charset="2"/>
              </a:rPr>
              <a:t>… which gives rise to the central nervous system!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Somite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gives rise to muscles and vertebrae in mammals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40" y="1419081"/>
            <a:ext cx="7235548" cy="45952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86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2952" y="328731"/>
            <a:ext cx="9404723" cy="1400530"/>
          </a:xfrm>
        </p:spPr>
        <p:txBody>
          <a:bodyPr/>
          <a:lstStyle/>
          <a:p>
            <a:r>
              <a:rPr lang="en-US" dirty="0" smtClean="0"/>
              <a:t>Extraembryonic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878" y="1555939"/>
            <a:ext cx="4491577" cy="4195481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Yolk</a:t>
            </a:r>
            <a:r>
              <a:rPr lang="en-US" b="1" u="sng" dirty="0" smtClean="0"/>
              <a:t> </a:t>
            </a:r>
            <a:r>
              <a:rPr lang="en-US" b="1" u="sng" dirty="0" smtClean="0">
                <a:solidFill>
                  <a:srgbClr val="FFFF00"/>
                </a:solidFill>
              </a:rPr>
              <a:t>Sac</a:t>
            </a:r>
            <a:r>
              <a:rPr lang="en-US" b="1" u="sng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site of early blood cells in humans</a:t>
            </a:r>
          </a:p>
          <a:p>
            <a:r>
              <a:rPr lang="en-US" b="1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Chorion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outer membrane of the embryo; site of implantation; contributes to formation of placenta in mammals; diffusion of gasses</a:t>
            </a:r>
          </a:p>
          <a:p>
            <a:r>
              <a:rPr lang="en-US" b="1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Allantois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mammalian waste transporter; becomes the umbilical cord</a:t>
            </a:r>
          </a:p>
          <a:p>
            <a:r>
              <a:rPr lang="en-US" b="1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Amnion</a:t>
            </a:r>
            <a:r>
              <a:rPr lang="en-US" dirty="0" smtClean="0">
                <a:solidFill>
                  <a:srgbClr val="FFFF00"/>
                </a:solidFill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encloses the embryo in protective amniotic fluid</a:t>
            </a:r>
            <a:endParaRPr lang="en-US" dirty="0"/>
          </a:p>
        </p:txBody>
      </p:sp>
      <p:pic>
        <p:nvPicPr>
          <p:cNvPr id="4" name="Picture 2" descr="C:\Documents and Settings\mcarr\My Documents\My Pictures\Embryo Pics\27_16fPlacentaFormed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28" y="1394847"/>
            <a:ext cx="6088313" cy="468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0865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DFE52E47-D9DF-4FBF-843E-747E2E10231D}" type="slidenum">
              <a:rPr lang="en-US" altLang="en-US" sz="1400"/>
              <a:pPr eaLnBrk="1" hangingPunct="1"/>
              <a:t>44</a:t>
            </a:fld>
            <a:endParaRPr lang="en-US" altLang="en-US" sz="140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692471" y="295729"/>
            <a:ext cx="3669224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dirty="0" smtClean="0">
                <a:latin typeface="Century Gothic" panose="020B0502020202020204" pitchFamily="34" charset="0"/>
              </a:rPr>
              <a:t>Placenta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562" y="1350367"/>
            <a:ext cx="3240438" cy="46482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altLang="en-US" sz="1800" u="sng" dirty="0">
                <a:solidFill>
                  <a:srgbClr val="FFFF00"/>
                </a:solidFill>
                <a:latin typeface="Century Gothic" panose="020B0502020202020204" pitchFamily="34" charset="0"/>
              </a:rPr>
              <a:t>Placenta</a:t>
            </a:r>
            <a:r>
              <a:rPr lang="en-US" altLang="en-US" sz="1800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800" dirty="0">
                <a:latin typeface="Century Gothic" panose="020B0502020202020204" pitchFamily="34" charset="0"/>
              </a:rPr>
              <a:t>(NUTRITION AND EXCRETION) </a:t>
            </a:r>
            <a:r>
              <a:rPr lang="en-US" altLang="en-US" sz="1800" dirty="0" smtClean="0">
                <a:latin typeface="Century Gothic" panose="020B0502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en-US" sz="1800" dirty="0" smtClean="0">
                <a:latin typeface="Century Gothic" panose="020B0502020202020204" pitchFamily="34" charset="0"/>
              </a:rPr>
              <a:t> </a:t>
            </a:r>
            <a:r>
              <a:rPr lang="en-US" altLang="en-US" sz="1800" dirty="0">
                <a:latin typeface="Century Gothic" panose="020B0502020202020204" pitchFamily="34" charset="0"/>
              </a:rPr>
              <a:t>provides nutrients and oxygen to the embryo and helps dispose of its metabolic wastes </a:t>
            </a:r>
          </a:p>
          <a:p>
            <a:pPr eaLnBrk="1" hangingPunct="1">
              <a:defRPr/>
            </a:pPr>
            <a:r>
              <a:rPr lang="en-US" altLang="en-US" sz="1800" dirty="0">
                <a:latin typeface="Century Gothic" panose="020B0502020202020204" pitchFamily="34" charset="0"/>
              </a:rPr>
              <a:t>Nutrients, gases, drugs pass from mom to baby through the placenta by </a:t>
            </a:r>
            <a:r>
              <a:rPr lang="en-US" altLang="en-US" sz="1800" u="sng" dirty="0">
                <a:solidFill>
                  <a:srgbClr val="FFFF00"/>
                </a:solidFill>
                <a:latin typeface="Century Gothic" panose="020B0502020202020204" pitchFamily="34" charset="0"/>
              </a:rPr>
              <a:t>diffusion</a:t>
            </a:r>
            <a:r>
              <a:rPr lang="en-US" altLang="en-US" sz="1800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800" dirty="0">
                <a:latin typeface="Century Gothic" panose="020B0502020202020204" pitchFamily="34" charset="0"/>
              </a:rPr>
              <a:t>; mom’s and baby’s blood never mixes!</a:t>
            </a:r>
          </a:p>
          <a:p>
            <a:pPr eaLnBrk="1" hangingPunct="1">
              <a:defRPr/>
            </a:pPr>
            <a:r>
              <a:rPr lang="en-US" altLang="en-US" sz="1800" dirty="0">
                <a:latin typeface="Century Gothic" panose="020B0502020202020204" pitchFamily="34" charset="0"/>
              </a:rPr>
              <a:t>Fetus is attached to the placenta by the </a:t>
            </a:r>
            <a:r>
              <a:rPr lang="en-US" altLang="en-US" sz="1800" u="sng" dirty="0">
                <a:solidFill>
                  <a:srgbClr val="FFFF00"/>
                </a:solidFill>
                <a:latin typeface="+mn-lt"/>
              </a:rPr>
              <a:t>umbilical cord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646" y="1937288"/>
            <a:ext cx="2462539" cy="3508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118" y="1503336"/>
            <a:ext cx="5577416" cy="44952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22089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064" y="204745"/>
            <a:ext cx="8761360" cy="759668"/>
          </a:xfrm>
        </p:spPr>
        <p:txBody>
          <a:bodyPr/>
          <a:lstStyle/>
          <a:p>
            <a:r>
              <a:rPr lang="en-US" dirty="0" smtClean="0"/>
              <a:t>Factors in Cellular Differentiation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064" y="1103898"/>
            <a:ext cx="4507074" cy="551387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en-US" u="sng" dirty="0" smtClean="0">
                <a:solidFill>
                  <a:srgbClr val="FFFF00"/>
                </a:solidFill>
              </a:rPr>
              <a:t>Cytoplasmic Determinants </a:t>
            </a:r>
            <a:r>
              <a:rPr lang="en-US" dirty="0" smtClean="0">
                <a:sym typeface="Wingdings" panose="05000000000000000000" pitchFamily="2" charset="2"/>
              </a:rPr>
              <a:t> Asymmetry contributes to differentiation, since different areas have different amounts of cytoplasm, and thus perhaps different organelles and cytoplasmic structures; the cytoplasm surrounding the nucleus has profound effects on the developing embryo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Induction</a:t>
            </a:r>
            <a:r>
              <a:rPr lang="en-US" dirty="0" smtClean="0">
                <a:sym typeface="Wingdings" panose="05000000000000000000" pitchFamily="2" charset="2"/>
              </a:rPr>
              <a:t>  One group of cells </a:t>
            </a:r>
            <a:r>
              <a:rPr lang="en-US" dirty="0" err="1" smtClean="0">
                <a:sym typeface="Wingdings" panose="05000000000000000000" pitchFamily="2" charset="2"/>
              </a:rPr>
              <a:t>infulences</a:t>
            </a:r>
            <a:r>
              <a:rPr lang="en-US" dirty="0" smtClean="0">
                <a:sym typeface="Wingdings" panose="05000000000000000000" pitchFamily="2" charset="2"/>
              </a:rPr>
              <a:t> another group of cells through physical contact or chemical signaling</a:t>
            </a:r>
          </a:p>
          <a:p>
            <a:r>
              <a:rPr lang="en-US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Homeotic Genes </a:t>
            </a:r>
            <a:r>
              <a:rPr lang="en-US" dirty="0" smtClean="0">
                <a:sym typeface="Wingdings" panose="05000000000000000000" pitchFamily="2" charset="2"/>
              </a:rPr>
              <a:t> master regulatory genes; these determine how segments of an organism will develop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85" y="1441342"/>
            <a:ext cx="4216653" cy="44405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05001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5014" y="437220"/>
            <a:ext cx="2810011" cy="802645"/>
          </a:xfrm>
        </p:spPr>
        <p:txBody>
          <a:bodyPr/>
          <a:lstStyle/>
          <a:p>
            <a:r>
              <a:rPr lang="en-US" dirty="0" smtClean="0"/>
              <a:t>Induction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889" y="1620258"/>
            <a:ext cx="5421474" cy="419548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FFFF00"/>
                </a:solidFill>
              </a:rPr>
              <a:t>Induction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the influence on one group of cells on the development of another through physical contact or chemical signaling</a:t>
            </a:r>
          </a:p>
          <a:p>
            <a:pPr lvl="1"/>
            <a:r>
              <a:rPr lang="en-US" sz="2000" u="sng" dirty="0" smtClean="0">
                <a:solidFill>
                  <a:srgbClr val="FFFF00"/>
                </a:solidFill>
                <a:sym typeface="Wingdings" panose="05000000000000000000" pitchFamily="2" charset="2"/>
              </a:rPr>
              <a:t>Hans Spemann </a:t>
            </a:r>
            <a:r>
              <a:rPr lang="en-US" sz="2000" dirty="0" smtClean="0">
                <a:sym typeface="Wingdings" panose="05000000000000000000" pitchFamily="2" charset="2"/>
              </a:rPr>
              <a:t> his experiments showed that the </a:t>
            </a:r>
            <a:r>
              <a:rPr lang="en-US" sz="2000" dirty="0" smtClean="0">
                <a:solidFill>
                  <a:schemeClr val="bg1"/>
                </a:solidFill>
                <a:sym typeface="Wingdings" panose="05000000000000000000" pitchFamily="2" charset="2"/>
              </a:rPr>
              <a:t>notochord</a:t>
            </a:r>
            <a:r>
              <a:rPr lang="en-US" sz="2000" dirty="0" smtClean="0">
                <a:sym typeface="Wingdings" panose="05000000000000000000" pitchFamily="2" charset="2"/>
              </a:rPr>
              <a:t> induces cells in the dorsal ectoderm to develop into the neural plate; when cells from the notochord are transplanted somewhere else in the embryo, the neural plate develops in the new location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516" y="617035"/>
            <a:ext cx="3448374" cy="3100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043" y="3431593"/>
            <a:ext cx="2079873" cy="29464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67296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0F4A1C4-758F-4586-9C0E-D9FDAFEC471B}" type="slidenum">
              <a:rPr lang="en-US" altLang="en-US" sz="1400"/>
              <a:pPr eaLnBrk="1" hangingPunct="1"/>
              <a:t>47</a:t>
            </a:fld>
            <a:endParaRPr lang="en-US" altLang="en-US" sz="1400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5416" y="185980"/>
            <a:ext cx="3443207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dirty="0" smtClean="0">
                <a:latin typeface="Century Gothic" panose="020B0502020202020204" pitchFamily="34" charset="0"/>
              </a:rPr>
              <a:t>Birth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3620" y="1366434"/>
            <a:ext cx="4343400" cy="447642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1900" dirty="0">
                <a:latin typeface="Century Gothic" panose="020B0502020202020204" pitchFamily="34" charset="0"/>
              </a:rPr>
              <a:t>Two main systems involved: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1900" dirty="0">
                <a:latin typeface="Century Gothic" panose="020B0502020202020204" pitchFamily="34" charset="0"/>
              </a:rPr>
              <a:t>	1.  </a:t>
            </a:r>
            <a:r>
              <a:rPr lang="en-US" altLang="en-US" sz="1900" b="1" dirty="0">
                <a:solidFill>
                  <a:srgbClr val="FFFF00"/>
                </a:solidFill>
                <a:latin typeface="Century Gothic" panose="020B0502020202020204" pitchFamily="34" charset="0"/>
              </a:rPr>
              <a:t>Endocrine</a:t>
            </a:r>
            <a:r>
              <a:rPr lang="en-US" altLang="en-US" sz="1900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900" dirty="0">
                <a:latin typeface="Century Gothic" panose="020B0502020202020204" pitchFamily="34" charset="0"/>
              </a:rPr>
              <a:t>(hormones)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1900" dirty="0">
                <a:latin typeface="Century Gothic" panose="020B0502020202020204" pitchFamily="34" charset="0"/>
              </a:rPr>
              <a:t>	2.  </a:t>
            </a:r>
            <a:r>
              <a:rPr lang="en-US" altLang="en-US" sz="1900" b="1" dirty="0">
                <a:solidFill>
                  <a:srgbClr val="FFFF00"/>
                </a:solidFill>
                <a:latin typeface="Century Gothic" panose="020B0502020202020204" pitchFamily="34" charset="0"/>
              </a:rPr>
              <a:t>Muscular</a:t>
            </a:r>
            <a:r>
              <a:rPr lang="en-US" altLang="en-US" sz="1900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1900" dirty="0">
                <a:latin typeface="Century Gothic" panose="020B0502020202020204" pitchFamily="34" charset="0"/>
              </a:rPr>
              <a:t>Birth initiated by hormones of both the mother and the fetus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z="1900" u="sng" dirty="0">
                <a:solidFill>
                  <a:srgbClr val="FFFF00"/>
                </a:solidFill>
                <a:latin typeface="Century Gothic" panose="020B0502020202020204" pitchFamily="34" charset="0"/>
              </a:rPr>
              <a:t>Oxytocin</a:t>
            </a:r>
            <a:r>
              <a:rPr lang="en-US" altLang="en-US" sz="1900" dirty="0">
                <a:solidFill>
                  <a:srgbClr val="FFFF00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1900" dirty="0">
                <a:latin typeface="Century Gothic" panose="020B0502020202020204" pitchFamily="34" charset="0"/>
                <a:cs typeface="Courier New" pitchFamily="49" charset="0"/>
              </a:rPr>
              <a:t>→ causes the smooth muscles of the uterus to contract; secreted by the pituitary gland</a:t>
            </a:r>
            <a:endParaRPr lang="en-US" altLang="en-US" sz="1900" dirty="0">
              <a:latin typeface="Century Gothic" panose="020B0502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1900" dirty="0">
                <a:latin typeface="Century Gothic" panose="020B0502020202020204" pitchFamily="34" charset="0"/>
              </a:rPr>
              <a:t>“water breaks” </a:t>
            </a:r>
            <a:r>
              <a:rPr lang="en-US" altLang="en-US" sz="1900" dirty="0">
                <a:solidFill>
                  <a:srgbClr val="F3FD2B"/>
                </a:solidFill>
                <a:latin typeface="Century Gothic" panose="020B0502020202020204" pitchFamily="34" charset="0"/>
                <a:cs typeface="Courier New" pitchFamily="49" charset="0"/>
              </a:rPr>
              <a:t>→ amniotic sac breaks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1900" dirty="0">
                <a:latin typeface="Century Gothic" panose="020B0502020202020204" pitchFamily="34" charset="0"/>
              </a:rPr>
              <a:t>Cervix begins to enlarge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800" dirty="0">
              <a:latin typeface="Times New Roman" pitchFamily="18" charset="0"/>
            </a:endParaRPr>
          </a:p>
        </p:txBody>
      </p:sp>
      <p:pic>
        <p:nvPicPr>
          <p:cNvPr id="22533" name="Picture 4" descr="C:\Documents and Settings\mcarr\My Documents\My Pictures\Embryo Pics\27_18aLaborInduction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991" y="1203700"/>
            <a:ext cx="5525009" cy="51641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7569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50F322F-F7E9-4C5F-9646-48289A69CB22}" type="slidenum">
              <a:rPr lang="en-US" altLang="en-US" sz="1400"/>
              <a:pPr eaLnBrk="1" hangingPunct="1"/>
              <a:t>48</a:t>
            </a:fld>
            <a:endParaRPr lang="en-US" altLang="en-US" sz="140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5771" y="1191017"/>
            <a:ext cx="5638800" cy="4231037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u="sng" dirty="0" smtClean="0">
                <a:solidFill>
                  <a:srgbClr val="FFFF00"/>
                </a:solidFill>
                <a:latin typeface="Century Gothic" panose="020B0502020202020204" pitchFamily="34" charset="0"/>
              </a:rPr>
              <a:t>Labor</a:t>
            </a:r>
            <a:r>
              <a:rPr lang="en-US" altLang="en-US" u="sng" dirty="0" smtClean="0">
                <a:latin typeface="Century Gothic" panose="020B0502020202020204" pitchFamily="34" charset="0"/>
              </a:rPr>
              <a:t> </a:t>
            </a: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→ muscular contractions leading up to the birth</a:t>
            </a:r>
          </a:p>
          <a:p>
            <a:pPr eaLnBrk="1" hangingPunct="1">
              <a:defRPr/>
            </a:pP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Baby is born; umbilical cord is cut</a:t>
            </a:r>
          </a:p>
          <a:p>
            <a:pPr eaLnBrk="1" hangingPunct="1">
              <a:defRPr/>
            </a:pPr>
            <a:r>
              <a:rPr lang="en-US" altLang="en-US" u="sng" dirty="0" smtClean="0">
                <a:solidFill>
                  <a:srgbClr val="FFFF00"/>
                </a:solidFill>
                <a:latin typeface="Century Gothic" panose="020B0502020202020204" pitchFamily="34" charset="0"/>
                <a:cs typeface="Courier New" pitchFamily="49" charset="0"/>
              </a:rPr>
              <a:t>Afterbirth</a:t>
            </a:r>
            <a:r>
              <a:rPr lang="en-US" altLang="en-US" dirty="0" smtClean="0">
                <a:solidFill>
                  <a:srgbClr val="FFFF00"/>
                </a:solidFill>
                <a:latin typeface="Century Gothic" panose="020B0502020202020204" pitchFamily="34" charset="0"/>
                <a:cs typeface="Courier New" pitchFamily="49" charset="0"/>
              </a:rPr>
              <a:t> </a:t>
            </a: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→ placenta, amnion, and the uterine lining are expelled about 10 min after childbirth</a:t>
            </a:r>
          </a:p>
          <a:p>
            <a:pPr eaLnBrk="1" hangingPunct="1">
              <a:defRPr/>
            </a:pP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Baby cries = good signs → breathing on its own</a:t>
            </a:r>
          </a:p>
          <a:p>
            <a:pPr eaLnBrk="1" hangingPunct="1">
              <a:defRPr/>
            </a:pPr>
            <a:r>
              <a:rPr lang="en-US" altLang="en-US" dirty="0" smtClean="0">
                <a:latin typeface="Century Gothic" panose="020B0502020202020204" pitchFamily="34" charset="0"/>
                <a:cs typeface="Courier New" pitchFamily="49" charset="0"/>
              </a:rPr>
              <a:t>Respiratory and excretory systems become functional </a:t>
            </a:r>
          </a:p>
        </p:txBody>
      </p:sp>
      <p:pic>
        <p:nvPicPr>
          <p:cNvPr id="23556" name="Picture 4" descr="C:\Documents and Settings\mcarr\My Documents\My Pictures\Embryo Pics\27_18bLaborStages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347" y="295729"/>
            <a:ext cx="3634891" cy="63589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6552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3"/>
          <p:cNvSpPr>
            <a:spLocks noChangeArrowheads="1"/>
          </p:cNvSpPr>
          <p:nvPr/>
        </p:nvSpPr>
        <p:spPr bwMode="auto">
          <a:xfrm>
            <a:off x="6373907" y="1994647"/>
            <a:ext cx="4921624" cy="3693319"/>
          </a:xfrm>
          <a:prstGeom prst="rect">
            <a:avLst/>
          </a:prstGeom>
          <a:solidFill>
            <a:srgbClr val="660066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-Maintaining water balance in the sea</a:t>
            </a:r>
          </a:p>
          <a:p>
            <a:pPr marL="577850" lvl="1" indent="-120650">
              <a:tabLst>
                <a:tab pos="577850" algn="l"/>
              </a:tabLst>
            </a:pPr>
            <a:r>
              <a:rPr lang="en-US" dirty="0"/>
              <a:t>-Most marine </a:t>
            </a:r>
            <a:r>
              <a:rPr lang="en-US" dirty="0">
                <a:solidFill>
                  <a:srgbClr val="FF0000"/>
                </a:solidFill>
              </a:rPr>
              <a:t>invertebrates</a:t>
            </a:r>
            <a:r>
              <a:rPr lang="en-US" dirty="0"/>
              <a:t> </a:t>
            </a:r>
            <a:r>
              <a:rPr lang="en-US" dirty="0" smtClean="0"/>
              <a:t>are </a:t>
            </a:r>
            <a:r>
              <a:rPr lang="en-US" dirty="0">
                <a:solidFill>
                  <a:srgbClr val="FF0000"/>
                </a:solidFill>
              </a:rPr>
              <a:t>osmoconformers</a:t>
            </a:r>
          </a:p>
          <a:p>
            <a:pPr lvl="1"/>
            <a:r>
              <a:rPr lang="en-US" dirty="0" smtClean="0"/>
              <a:t>- Most </a:t>
            </a:r>
            <a:r>
              <a:rPr lang="en-US" dirty="0"/>
              <a:t>marine </a:t>
            </a:r>
            <a:r>
              <a:rPr lang="en-US" dirty="0">
                <a:solidFill>
                  <a:srgbClr val="FFFF00"/>
                </a:solidFill>
              </a:rPr>
              <a:t>vertebrates</a:t>
            </a:r>
            <a:r>
              <a:rPr lang="en-US" dirty="0"/>
              <a:t> </a:t>
            </a:r>
            <a:r>
              <a:rPr lang="en-US" dirty="0" smtClean="0"/>
              <a:t>are </a:t>
            </a:r>
            <a:r>
              <a:rPr lang="en-US" dirty="0" smtClean="0">
                <a:solidFill>
                  <a:srgbClr val="FFFF00"/>
                </a:solidFill>
              </a:rPr>
              <a:t>osmoregulators</a:t>
            </a:r>
            <a:endParaRPr lang="en-US" dirty="0">
              <a:solidFill>
                <a:srgbClr val="FFFF00"/>
              </a:solidFill>
            </a:endParaRPr>
          </a:p>
          <a:p>
            <a:pPr marL="1035050" lvl="2" indent="-120650"/>
            <a:r>
              <a:rPr lang="en-US" dirty="0"/>
              <a:t>-</a:t>
            </a:r>
            <a:r>
              <a:rPr lang="en-US" dirty="0">
                <a:solidFill>
                  <a:srgbClr val="00B0F0"/>
                </a:solidFill>
              </a:rPr>
              <a:t>Constantly losing water by osmosis </a:t>
            </a:r>
            <a:r>
              <a:rPr lang="en-US" dirty="0"/>
              <a:t>(water saltier than internal environments)</a:t>
            </a:r>
          </a:p>
          <a:p>
            <a:pPr marL="1035050" lvl="2" indent="-120650"/>
            <a:r>
              <a:rPr lang="en-US" dirty="0"/>
              <a:t>-Drink large amounts of seawater and external </a:t>
            </a:r>
            <a:r>
              <a:rPr lang="en-US" dirty="0">
                <a:solidFill>
                  <a:srgbClr val="00B0F0"/>
                </a:solidFill>
              </a:rPr>
              <a:t>salt is secreted </a:t>
            </a:r>
            <a:r>
              <a:rPr lang="en-US" dirty="0"/>
              <a:t>by active transport out of the gills</a:t>
            </a:r>
          </a:p>
          <a:p>
            <a:pPr marL="1035050" lvl="2" indent="-120650"/>
            <a:r>
              <a:rPr lang="en-US" dirty="0"/>
              <a:t>-</a:t>
            </a:r>
            <a:r>
              <a:rPr lang="en-US" dirty="0">
                <a:solidFill>
                  <a:srgbClr val="00B0F0"/>
                </a:solidFill>
              </a:rPr>
              <a:t>Very little urine is produced </a:t>
            </a:r>
            <a:r>
              <a:rPr lang="en-US" dirty="0"/>
              <a:t>= water </a:t>
            </a:r>
            <a:r>
              <a:rPr lang="en-US" dirty="0" smtClean="0"/>
              <a:t>conservation</a:t>
            </a:r>
            <a:endParaRPr lang="en-US" dirty="0"/>
          </a:p>
        </p:txBody>
      </p:sp>
      <p:pic>
        <p:nvPicPr>
          <p:cNvPr id="12595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718" y="1994647"/>
            <a:ext cx="5243513" cy="44958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27530" y="201706"/>
            <a:ext cx="97132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Maintaining water balance in a </a:t>
            </a:r>
            <a:r>
              <a:rPr lang="en-US" sz="4000" dirty="0" smtClean="0">
                <a:solidFill>
                  <a:srgbClr val="FF0000"/>
                </a:solidFill>
              </a:rPr>
              <a:t>MARINE</a:t>
            </a:r>
            <a:r>
              <a:rPr lang="en-US" sz="4000" dirty="0" smtClean="0"/>
              <a:t> environment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6766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93576" y="1708106"/>
            <a:ext cx="5564842" cy="175432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-Maintaining water balance in freshwater</a:t>
            </a:r>
          </a:p>
          <a:p>
            <a:pPr marL="631825" lvl="1" indent="-174625">
              <a:defRPr/>
            </a:pPr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Problem</a:t>
            </a:r>
            <a:r>
              <a:rPr lang="en-US" dirty="0"/>
              <a:t> = </a:t>
            </a:r>
            <a:r>
              <a:rPr lang="en-US" dirty="0">
                <a:solidFill>
                  <a:srgbClr val="00B0F0"/>
                </a:solidFill>
              </a:rPr>
              <a:t>gain water by osmosis </a:t>
            </a:r>
            <a:r>
              <a:rPr lang="en-US" dirty="0"/>
              <a:t>and </a:t>
            </a:r>
            <a:r>
              <a:rPr lang="en-US" dirty="0">
                <a:solidFill>
                  <a:srgbClr val="00B0F0"/>
                </a:solidFill>
              </a:rPr>
              <a:t>lose salt by diffusion</a:t>
            </a:r>
          </a:p>
          <a:p>
            <a:pPr marL="631825" lvl="1" indent="-174625">
              <a:defRPr/>
            </a:pPr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Contractile vacuoles</a:t>
            </a:r>
          </a:p>
          <a:p>
            <a:pPr marL="631825" lvl="1" indent="-174625">
              <a:defRPr/>
            </a:pPr>
            <a:r>
              <a:rPr lang="en-US" dirty="0"/>
              <a:t>-Excrete </a:t>
            </a:r>
            <a:r>
              <a:rPr lang="en-US" dirty="0">
                <a:solidFill>
                  <a:srgbClr val="00B0F0"/>
                </a:solidFill>
              </a:rPr>
              <a:t>large amounts of very dilute urine</a:t>
            </a:r>
          </a:p>
          <a:p>
            <a:pPr marL="631825" lvl="1" indent="-174625">
              <a:defRPr/>
            </a:pPr>
            <a:r>
              <a:rPr lang="en-US" dirty="0"/>
              <a:t>-Actively uptake salt from surroundings</a:t>
            </a:r>
          </a:p>
        </p:txBody>
      </p:sp>
      <p:sp>
        <p:nvSpPr>
          <p:cNvPr id="5" name="Rectangle 4"/>
          <p:cNvSpPr/>
          <p:nvPr/>
        </p:nvSpPr>
        <p:spPr>
          <a:xfrm>
            <a:off x="3641910" y="4093785"/>
            <a:ext cx="6846795" cy="258532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-Living in temporary water (ex. Puddle)</a:t>
            </a:r>
          </a:p>
          <a:p>
            <a:pPr marL="577850" lvl="1" indent="-120650">
              <a:defRPr/>
            </a:pPr>
            <a:r>
              <a:rPr lang="en-US" u="sng" dirty="0"/>
              <a:t>-</a:t>
            </a:r>
            <a:r>
              <a:rPr lang="en-US" u="sng" dirty="0" err="1">
                <a:solidFill>
                  <a:srgbClr val="FFFF00"/>
                </a:solidFill>
              </a:rPr>
              <a:t>Anhydrobiosis</a:t>
            </a:r>
            <a:r>
              <a:rPr lang="en-US" u="sng" dirty="0">
                <a:solidFill>
                  <a:srgbClr val="FFFF00"/>
                </a:solidFill>
              </a:rPr>
              <a:t>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invertebrates lose almost all water and survive in dormant state when environment dries up; when water is added, they come back to life</a:t>
            </a:r>
          </a:p>
          <a:p>
            <a:pPr>
              <a:defRPr/>
            </a:pPr>
            <a:r>
              <a:rPr lang="en-US" dirty="0"/>
              <a:t>-Maintaining Osmotic Balance on Land</a:t>
            </a:r>
          </a:p>
          <a:p>
            <a:pPr marL="577850" lvl="1" indent="-120650">
              <a:defRPr/>
            </a:pPr>
            <a:r>
              <a:rPr lang="en-US" dirty="0"/>
              <a:t>-</a:t>
            </a:r>
            <a:r>
              <a:rPr lang="en-US" dirty="0">
                <a:solidFill>
                  <a:srgbClr val="00B0F0"/>
                </a:solidFill>
              </a:rPr>
              <a:t>Adaptations to reduce water loss </a:t>
            </a:r>
            <a:r>
              <a:rPr lang="en-US" dirty="0"/>
              <a:t>= waxy cuticle, body coverings that prevent water loss, nocturnal, eat/drink moist foods, using metabolic water that is produced in cellular respiration</a:t>
            </a:r>
          </a:p>
        </p:txBody>
      </p:sp>
      <p:pic>
        <p:nvPicPr>
          <p:cNvPr id="12698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9355" y="126650"/>
            <a:ext cx="4021963" cy="34099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6981" name="Picture 1"/>
          <p:cNvPicPr>
            <a:picLocks noChangeAspect="1" noChangeArrowheads="1"/>
          </p:cNvPicPr>
          <p:nvPr/>
        </p:nvPicPr>
        <p:blipFill>
          <a:blip r:embed="rId4" cstate="print"/>
          <a:srcRect l="10997" r="10654" b="7538"/>
          <a:stretch>
            <a:fillRect/>
          </a:stretch>
        </p:blipFill>
        <p:spPr bwMode="auto">
          <a:xfrm>
            <a:off x="224118" y="4142278"/>
            <a:ext cx="3083859" cy="248833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126651"/>
            <a:ext cx="82340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Maintaining water balance in a </a:t>
            </a:r>
            <a:r>
              <a:rPr lang="en-US" sz="4000" dirty="0" smtClean="0">
                <a:solidFill>
                  <a:srgbClr val="FF0000"/>
                </a:solidFill>
              </a:rPr>
              <a:t>FRESHWATER </a:t>
            </a:r>
            <a:r>
              <a:rPr lang="en-US" sz="4000" dirty="0" smtClean="0"/>
              <a:t>environment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9046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title"/>
          </p:nvPr>
        </p:nvSpPr>
        <p:spPr>
          <a:xfrm>
            <a:off x="519952" y="349623"/>
            <a:ext cx="4885765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Excretory Systems</a:t>
            </a:r>
          </a:p>
        </p:txBody>
      </p:sp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865093" y="1492623"/>
            <a:ext cx="4110319" cy="4247317"/>
          </a:xfrm>
          <a:prstGeom prst="rect">
            <a:avLst/>
          </a:prstGeom>
          <a:solidFill>
            <a:srgbClr val="0066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PRODUCTION OF URINE</a:t>
            </a:r>
          </a:p>
          <a:p>
            <a:pPr lvl="1"/>
            <a:r>
              <a:rPr lang="en-US" dirty="0" smtClean="0"/>
              <a:t>-</a:t>
            </a:r>
            <a:r>
              <a:rPr lang="en-US" dirty="0">
                <a:solidFill>
                  <a:srgbClr val="00B0F0"/>
                </a:solidFill>
              </a:rPr>
              <a:t>2 step process </a:t>
            </a:r>
            <a:r>
              <a:rPr lang="en-US" dirty="0">
                <a:sym typeface="Symbol" pitchFamily="18" charset="2"/>
              </a:rPr>
              <a:t></a:t>
            </a:r>
            <a:endParaRPr lang="en-US" dirty="0"/>
          </a:p>
          <a:p>
            <a:pPr marL="1035050" lvl="2" indent="-120650"/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Body fluid </a:t>
            </a:r>
            <a:r>
              <a:rPr lang="en-US" dirty="0"/>
              <a:t>(blood, hemolymph, </a:t>
            </a:r>
            <a:r>
              <a:rPr lang="en-US" dirty="0" err="1"/>
              <a:t>etc</a:t>
            </a:r>
            <a:r>
              <a:rPr lang="en-US" dirty="0"/>
              <a:t>) </a:t>
            </a:r>
            <a:r>
              <a:rPr lang="en-US" dirty="0">
                <a:solidFill>
                  <a:srgbClr val="FFFF00"/>
                </a:solidFill>
              </a:rPr>
              <a:t>is collected</a:t>
            </a:r>
            <a:r>
              <a:rPr lang="en-US" dirty="0"/>
              <a:t> (involves filtration)</a:t>
            </a:r>
          </a:p>
          <a:p>
            <a:pPr lvl="3"/>
            <a:r>
              <a:rPr lang="en-US" dirty="0"/>
              <a:t>-</a:t>
            </a:r>
            <a:r>
              <a:rPr lang="en-US" dirty="0">
                <a:solidFill>
                  <a:srgbClr val="FFFF00"/>
                </a:solidFill>
              </a:rPr>
              <a:t>Usually </a:t>
            </a:r>
            <a:r>
              <a:rPr lang="en-US" dirty="0" smtClean="0">
                <a:solidFill>
                  <a:srgbClr val="FFFF00"/>
                </a:solidFill>
              </a:rPr>
              <a:t>non-selective</a:t>
            </a:r>
            <a:endParaRPr lang="en-US" dirty="0">
              <a:solidFill>
                <a:srgbClr val="FFFF00"/>
              </a:solidFill>
            </a:endParaRPr>
          </a:p>
          <a:p>
            <a:pPr lvl="2"/>
            <a:r>
              <a:rPr lang="en-US" dirty="0"/>
              <a:t>-Selective reabsorption</a:t>
            </a:r>
          </a:p>
          <a:p>
            <a:pPr marL="1492250" lvl="3" indent="-120650"/>
            <a:r>
              <a:rPr lang="en-US" dirty="0"/>
              <a:t>-Absorb valuable solutes (glucose, salts,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marL="1492250" lvl="3" indent="-120650"/>
            <a:r>
              <a:rPr lang="en-US" dirty="0"/>
              <a:t>-</a:t>
            </a:r>
            <a:r>
              <a:rPr lang="en-US" dirty="0" err="1"/>
              <a:t>Nonvaluable</a:t>
            </a:r>
            <a:r>
              <a:rPr lang="en-US" dirty="0"/>
              <a:t> materials are left in the </a:t>
            </a:r>
            <a:r>
              <a:rPr lang="en-US" dirty="0" smtClean="0"/>
              <a:t>filtrate to be excreted</a:t>
            </a:r>
            <a:endParaRPr lang="en-US" dirty="0"/>
          </a:p>
        </p:txBody>
      </p:sp>
      <p:pic>
        <p:nvPicPr>
          <p:cNvPr id="12800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52401"/>
            <a:ext cx="3733800" cy="65309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46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1024"/>
            <a:ext cx="8382000" cy="1066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Excretory Systems= Tubular Theme</a:t>
            </a:r>
            <a:endParaRPr lang="en-US" dirty="0"/>
          </a:p>
        </p:txBody>
      </p:sp>
      <p:sp>
        <p:nvSpPr>
          <p:cNvPr id="129027" name="Rectangle 4"/>
          <p:cNvSpPr>
            <a:spLocks noChangeArrowheads="1"/>
          </p:cNvSpPr>
          <p:nvPr/>
        </p:nvSpPr>
        <p:spPr bwMode="auto">
          <a:xfrm>
            <a:off x="6463553" y="963705"/>
            <a:ext cx="5490882" cy="4770537"/>
          </a:xfrm>
          <a:prstGeom prst="rect">
            <a:avLst/>
          </a:prstGeom>
          <a:solidFill>
            <a:srgbClr val="A80044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tabLst>
                <a:tab pos="1828800" algn="l"/>
              </a:tabLst>
            </a:pPr>
            <a:r>
              <a:rPr lang="en-US" sz="1600" u="sng" dirty="0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-Protonephridia</a:t>
            </a:r>
            <a:r>
              <a:rPr lang="en-US" sz="1600" dirty="0">
                <a:ea typeface="Times New Roman" pitchFamily="18" charset="0"/>
                <a:cs typeface="Arial" charset="0"/>
              </a:rPr>
              <a:t>: Flame bulb system (function in osmoregulation)</a:t>
            </a: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-Found in flatworms (Platyhelminthes)</a:t>
            </a: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-Series of dead end tubules throughout body; capped by </a:t>
            </a:r>
            <a:r>
              <a:rPr lang="en-US" sz="1600" u="sng" dirty="0">
                <a:ea typeface="Times New Roman" pitchFamily="18" charset="0"/>
                <a:cs typeface="Arial" charset="0"/>
              </a:rPr>
              <a:t>flame bulbs</a:t>
            </a:r>
            <a:r>
              <a:rPr lang="en-US" sz="1600" dirty="0">
                <a:ea typeface="Times New Roman" pitchFamily="18" charset="0"/>
                <a:cs typeface="Arial" charset="0"/>
              </a:rPr>
              <a:t> with cilia; cilia wave water and solutes through (filtration) and move urine out through the </a:t>
            </a:r>
            <a:r>
              <a:rPr lang="en-US" sz="1600" dirty="0" err="1">
                <a:ea typeface="Times New Roman" pitchFamily="18" charset="0"/>
                <a:cs typeface="Arial" charset="0"/>
              </a:rPr>
              <a:t>nephridiopores</a:t>
            </a:r>
            <a:endParaRPr lang="en-US" sz="1600" dirty="0">
              <a:ea typeface="Times New Roman" pitchFamily="18" charset="0"/>
              <a:cs typeface="Arial" charset="0"/>
            </a:endParaRP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-Tubules can reabsorb solutes</a:t>
            </a:r>
          </a:p>
          <a:p>
            <a:pPr eaLnBrk="0" hangingPunct="0">
              <a:tabLst>
                <a:tab pos="1828800" algn="l"/>
              </a:tabLst>
            </a:pPr>
            <a:r>
              <a:rPr lang="en-US" sz="1600" u="sng" dirty="0">
                <a:ea typeface="Times New Roman" pitchFamily="18" charset="0"/>
                <a:cs typeface="Arial" charset="0"/>
              </a:rPr>
              <a:t>-</a:t>
            </a:r>
            <a:r>
              <a:rPr lang="en-US" sz="1600" u="sng" dirty="0" err="1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Metanephridia</a:t>
            </a:r>
            <a:endParaRPr lang="en-US" sz="1600" dirty="0">
              <a:solidFill>
                <a:srgbClr val="FFFF00"/>
              </a:solidFill>
              <a:ea typeface="Times New Roman" pitchFamily="18" charset="0"/>
              <a:cs typeface="Arial" charset="0"/>
            </a:endParaRP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-Found in annelids; each segment has a pair</a:t>
            </a: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-Fluid enters through </a:t>
            </a:r>
            <a:r>
              <a:rPr lang="en-US" sz="1600" u="sng" dirty="0" err="1">
                <a:ea typeface="Times New Roman" pitchFamily="18" charset="0"/>
                <a:cs typeface="Arial" charset="0"/>
              </a:rPr>
              <a:t>nephrostome</a:t>
            </a:r>
            <a:r>
              <a:rPr lang="en-US" sz="1600" dirty="0">
                <a:ea typeface="Times New Roman" pitchFamily="18" charset="0"/>
                <a:cs typeface="Arial" charset="0"/>
              </a:rPr>
              <a:t> (internal opening; ciliated funnel) from the coelom; goes through collecting tubule which includes a </a:t>
            </a:r>
            <a:r>
              <a:rPr lang="en-US" sz="1600" u="sng" dirty="0">
                <a:ea typeface="Times New Roman" pitchFamily="18" charset="0"/>
                <a:cs typeface="Arial" charset="0"/>
              </a:rPr>
              <a:t>storage bladder</a:t>
            </a:r>
            <a:r>
              <a:rPr lang="en-US" sz="1600" dirty="0">
                <a:ea typeface="Times New Roman" pitchFamily="18" charset="0"/>
                <a:cs typeface="Arial" charset="0"/>
              </a:rPr>
              <a:t> and exits to the outside via the </a:t>
            </a:r>
            <a:r>
              <a:rPr lang="en-US" sz="1600" u="sng" dirty="0" err="1">
                <a:ea typeface="Times New Roman" pitchFamily="18" charset="0"/>
                <a:cs typeface="Arial" charset="0"/>
              </a:rPr>
              <a:t>nephridiopore</a:t>
            </a:r>
            <a:r>
              <a:rPr lang="en-US" sz="1600" dirty="0">
                <a:ea typeface="Times New Roman" pitchFamily="18" charset="0"/>
                <a:cs typeface="Arial" charset="0"/>
              </a:rPr>
              <a:t> (external opening) </a:t>
            </a:r>
            <a:endParaRPr lang="en-US" sz="1600" dirty="0" smtClean="0">
              <a:ea typeface="Times New Roman" pitchFamily="18" charset="0"/>
              <a:cs typeface="Arial" charset="0"/>
            </a:endParaRP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 smtClean="0">
                <a:ea typeface="Times New Roman" pitchFamily="18" charset="0"/>
                <a:cs typeface="Arial" charset="0"/>
              </a:rPr>
              <a:t>-</a:t>
            </a:r>
            <a:r>
              <a:rPr lang="en-US" sz="1600" dirty="0">
                <a:ea typeface="Times New Roman" pitchFamily="18" charset="0"/>
                <a:cs typeface="Arial" charset="0"/>
              </a:rPr>
              <a:t>Has internal openings that collect fluids (storage bladder)</a:t>
            </a: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-Balance excessive water uptake by making dilute urine</a:t>
            </a:r>
          </a:p>
        </p:txBody>
      </p:sp>
      <p:pic>
        <p:nvPicPr>
          <p:cNvPr id="129028" name="Picture 2"/>
          <p:cNvPicPr>
            <a:picLocks noChangeAspect="1" noChangeArrowheads="1"/>
          </p:cNvPicPr>
          <p:nvPr/>
        </p:nvPicPr>
        <p:blipFill>
          <a:blip r:embed="rId3" cstate="print"/>
          <a:srcRect l="35802"/>
          <a:stretch>
            <a:fillRect/>
          </a:stretch>
        </p:blipFill>
        <p:spPr bwMode="auto">
          <a:xfrm>
            <a:off x="990600" y="963705"/>
            <a:ext cx="4572000" cy="40322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9379" y="5469304"/>
            <a:ext cx="5114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Do not focus on these….just for reference!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1668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1"/>
          <p:cNvSpPr>
            <a:spLocks noChangeArrowheads="1"/>
          </p:cNvSpPr>
          <p:nvPr/>
        </p:nvSpPr>
        <p:spPr bwMode="auto">
          <a:xfrm>
            <a:off x="7924800" y="1359833"/>
            <a:ext cx="3706906" cy="3293209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28800" algn="l"/>
              </a:tabLst>
            </a:pPr>
            <a:r>
              <a:rPr lang="en-US" sz="1600" u="sng" dirty="0">
                <a:ea typeface="Times New Roman" pitchFamily="18" charset="0"/>
                <a:cs typeface="Arial" charset="0"/>
              </a:rPr>
              <a:t>-</a:t>
            </a:r>
            <a:r>
              <a:rPr lang="en-US" sz="1600" u="sng" dirty="0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Malpighian Tubules</a:t>
            </a:r>
            <a:endParaRPr lang="en-US" sz="1600" dirty="0">
              <a:solidFill>
                <a:srgbClr val="FFFF00"/>
              </a:solidFill>
              <a:ea typeface="Times New Roman" pitchFamily="18" charset="0"/>
              <a:cs typeface="Arial" charset="0"/>
            </a:endParaRP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-Found in insects and terrestrial arthropods</a:t>
            </a: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-Remove nitrogenous waste</a:t>
            </a: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</a:t>
            </a:r>
            <a:r>
              <a:rPr lang="en-US" sz="1600" dirty="0" err="1">
                <a:ea typeface="Times New Roman" pitchFamily="18" charset="0"/>
                <a:cs typeface="Arial" charset="0"/>
              </a:rPr>
              <a:t>Outfoldings</a:t>
            </a:r>
            <a:r>
              <a:rPr lang="en-US" sz="1600" dirty="0">
                <a:ea typeface="Times New Roman" pitchFamily="18" charset="0"/>
                <a:cs typeface="Arial" charset="0"/>
              </a:rPr>
              <a:t> of the digestive tract; absorb waste from the hemolymph and empties into the lumen; water is reabsorbed and nearly-dry wasted is excreted</a:t>
            </a:r>
          </a:p>
          <a:p>
            <a:pPr eaLnBrk="0" hangingPunct="0">
              <a:tabLst>
                <a:tab pos="1828800" algn="l"/>
              </a:tabLst>
            </a:pPr>
            <a:r>
              <a:rPr lang="en-US" sz="1600" u="sng" dirty="0">
                <a:ea typeface="Times New Roman" pitchFamily="18" charset="0"/>
                <a:cs typeface="Arial" charset="0"/>
              </a:rPr>
              <a:t>-</a:t>
            </a:r>
            <a:r>
              <a:rPr lang="en-US" sz="1600" u="sng" dirty="0">
                <a:solidFill>
                  <a:srgbClr val="FFFF00"/>
                </a:solidFill>
                <a:ea typeface="Times New Roman" pitchFamily="18" charset="0"/>
                <a:cs typeface="Arial" charset="0"/>
              </a:rPr>
              <a:t>Vertebrate Kidneys</a:t>
            </a:r>
            <a:endParaRPr lang="en-US" sz="1600" dirty="0">
              <a:solidFill>
                <a:srgbClr val="FFFF00"/>
              </a:solidFill>
              <a:ea typeface="Times New Roman" pitchFamily="18" charset="0"/>
              <a:cs typeface="Arial" charset="0"/>
            </a:endParaRPr>
          </a:p>
          <a:p>
            <a:pPr marL="685800" lvl="1" indent="-228600" eaLnBrk="0" hangingPunct="0">
              <a:tabLst>
                <a:tab pos="1828800" algn="l"/>
              </a:tabLst>
            </a:pPr>
            <a:r>
              <a:rPr lang="en-US" sz="1600" dirty="0">
                <a:ea typeface="Times New Roman" pitchFamily="18" charset="0"/>
                <a:cs typeface="Arial" charset="0"/>
              </a:rPr>
              <a:t>-Built of tubules and associated with capillaries</a:t>
            </a:r>
          </a:p>
        </p:txBody>
      </p:sp>
      <p:pic>
        <p:nvPicPr>
          <p:cNvPr id="13005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1" y="381000"/>
            <a:ext cx="6024563" cy="5867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983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873</TotalTime>
  <Words>3792</Words>
  <Application>Microsoft Office PowerPoint</Application>
  <PresentationFormat>Widescreen</PresentationFormat>
  <Paragraphs>374</Paragraphs>
  <Slides>48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Arial</vt:lpstr>
      <vt:lpstr>Calibri</vt:lpstr>
      <vt:lpstr>Century Gothic</vt:lpstr>
      <vt:lpstr>Courier New</vt:lpstr>
      <vt:lpstr>Symbol</vt:lpstr>
      <vt:lpstr>Times New Roman</vt:lpstr>
      <vt:lpstr>Wingdings</vt:lpstr>
      <vt:lpstr>Wingdings 2</vt:lpstr>
      <vt:lpstr>Wingdings 3</vt:lpstr>
      <vt:lpstr>Ion</vt:lpstr>
      <vt:lpstr>Osmoregulation and Kidneys</vt:lpstr>
      <vt:lpstr>Water Balance and Waste Disposal</vt:lpstr>
      <vt:lpstr>PowerPoint Presentation</vt:lpstr>
      <vt:lpstr>Osmoregulators vs. Osmoconformers</vt:lpstr>
      <vt:lpstr>PowerPoint Presentation</vt:lpstr>
      <vt:lpstr>PowerPoint Presentation</vt:lpstr>
      <vt:lpstr>Excretory Systems</vt:lpstr>
      <vt:lpstr>Excretory Systems= Tubular Theme</vt:lpstr>
      <vt:lpstr>PowerPoint Presentation</vt:lpstr>
      <vt:lpstr>Functional Unit of Kidney= Nephron</vt:lpstr>
      <vt:lpstr>PowerPoint Presentation</vt:lpstr>
      <vt:lpstr>PowerPoint Presentation</vt:lpstr>
      <vt:lpstr>From Blood Filtrate to Urine</vt:lpstr>
      <vt:lpstr>PowerPoint Presentation</vt:lpstr>
      <vt:lpstr>PowerPoint Presentation</vt:lpstr>
      <vt:lpstr>Hormone Control of Kidneys</vt:lpstr>
      <vt:lpstr>PowerPoint Presentation</vt:lpstr>
      <vt:lpstr>PowerPoint Presentation</vt:lpstr>
      <vt:lpstr>Muscles </vt:lpstr>
      <vt:lpstr>Types of Muscles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Eyes and Vision </vt:lpstr>
      <vt:lpstr>Photoreceptors (light detectors) and Vision</vt:lpstr>
      <vt:lpstr>Vertebrate Single Lens Eye</vt:lpstr>
      <vt:lpstr>PowerPoint Presentation</vt:lpstr>
      <vt:lpstr>Human Reproduction </vt:lpstr>
      <vt:lpstr>Sex Differences  </vt:lpstr>
      <vt:lpstr>Male Anatomy</vt:lpstr>
      <vt:lpstr>Female Anatomy</vt:lpstr>
      <vt:lpstr>Oogenesis vs. Spermatogenesis</vt:lpstr>
      <vt:lpstr>Menstrual Cycle of Females</vt:lpstr>
      <vt:lpstr>Hormone control of the Menstrual Cycle</vt:lpstr>
      <vt:lpstr>Fertilization</vt:lpstr>
      <vt:lpstr>Cleavage</vt:lpstr>
      <vt:lpstr>PowerPoint Presentation</vt:lpstr>
      <vt:lpstr>Gastrulation</vt:lpstr>
      <vt:lpstr>Nervous System</vt:lpstr>
      <vt:lpstr>Extraembryonic Structures</vt:lpstr>
      <vt:lpstr>Placenta</vt:lpstr>
      <vt:lpstr>Factors in Cellular Differentiation</vt:lpstr>
      <vt:lpstr>Induction</vt:lpstr>
      <vt:lpstr>Birth</vt:lpstr>
      <vt:lpstr>PowerPoint Presentation</vt:lpstr>
    </vt:vector>
  </TitlesOfParts>
  <Company>CENTRAL BUCKS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Osmoregulation and Kidneys</dc:title>
  <dc:creator>WILLIS, MELISSA</dc:creator>
  <cp:lastModifiedBy>WILLIS, MELISSA</cp:lastModifiedBy>
  <cp:revision>53</cp:revision>
  <dcterms:created xsi:type="dcterms:W3CDTF">2016-04-25T12:11:35Z</dcterms:created>
  <dcterms:modified xsi:type="dcterms:W3CDTF">2016-04-28T16:49:17Z</dcterms:modified>
</cp:coreProperties>
</file>